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5"/>
  </p:notesMasterIdLst>
  <p:sldIdLst>
    <p:sldId id="330" r:id="rId4"/>
    <p:sldId id="297" r:id="rId6"/>
    <p:sldId id="339" r:id="rId7"/>
    <p:sldId id="267" r:id="rId8"/>
    <p:sldId id="273" r:id="rId9"/>
    <p:sldId id="359" r:id="rId10"/>
    <p:sldId id="274" r:id="rId11"/>
    <p:sldId id="360" r:id="rId12"/>
    <p:sldId id="275" r:id="rId13"/>
    <p:sldId id="342" r:id="rId14"/>
    <p:sldId id="361" r:id="rId15"/>
    <p:sldId id="279" r:id="rId16"/>
    <p:sldId id="362" r:id="rId17"/>
    <p:sldId id="363" r:id="rId18"/>
    <p:sldId id="349" r:id="rId19"/>
    <p:sldId id="366" r:id="rId20"/>
    <p:sldId id="367" r:id="rId21"/>
    <p:sldId id="358" r:id="rId22"/>
    <p:sldId id="365" r:id="rId23"/>
    <p:sldId id="354" r:id="rId24"/>
    <p:sldId id="355" r:id="rId25"/>
    <p:sldId id="364" r:id="rId26"/>
    <p:sldId id="357" r:id="rId27"/>
    <p:sldId id="286" r:id="rId28"/>
    <p:sldId id="258" r:id="rId29"/>
    <p:sldId id="259" r:id="rId30"/>
    <p:sldId id="260" r:id="rId31"/>
    <p:sldId id="261" r:id="rId32"/>
    <p:sldId id="329" r:id="rId33"/>
  </p:sldIdLst>
  <p:sldSz cx="9144000" cy="5143500" type="screen16x9"/>
  <p:notesSz cx="6858000" cy="9144000"/>
  <p:custDataLst>
    <p:tags r:id="rId3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649" userDrawn="1">
          <p15:clr>
            <a:srgbClr val="A4A3A4"/>
          </p15:clr>
        </p15:guide>
        <p15:guide id="2" pos="286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5" name="李丽" initials="李" lastIdx="0" clrIdx="14"/>
  <p:cmAuthor id="16" name="Nicole Li  李倩" initials="N" lastIdx="0" clrIdx="0"/>
  <p:cmAuthor id="18" name="222" initials="2" lastIdx="0" clrIdx="0"/>
  <p:cmAuthor id="20" name="hanying" initials="h" lastIdx="0" clrIdx="1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9" d="100"/>
          <a:sy n="139" d="100"/>
        </p:scale>
        <p:origin x="-750" y="-96"/>
      </p:cViewPr>
      <p:guideLst>
        <p:guide orient="horz" pos="1620"/>
        <p:guide pos="2880"/>
        <p:guide orient="horz" pos="1649"/>
        <p:guide pos="286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8" Type="http://schemas.openxmlformats.org/officeDocument/2006/relationships/tags" Target="tags/tag190.xml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zh-CN" altLang="en-US" dirty="0"/>
              <a:t> 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45057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45059" name="文本占位符 45058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2"/>
            <p:custDataLst>
              <p:tags r:id="rId5"/>
            </p:custDataLst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29699" name="Rectangle 3"/>
          <p:cNvSpPr>
            <a:spLocks noGrp="1" noRot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/>
            <a:r>
              <a:rPr lang="zh-CN" altLang="en-US" dirty="0"/>
              <a:t>　　主要的参战者除了南北朝鲜外，还包括中国人民志愿军和美国，以及英国、加拿大、澳大利亚、新西兰、荷兰、法国、土耳其、泰国、菲律宾、希腊、比利时、哥伦比亚、埃塞俄比亚、南非、卢森堡共</a:t>
            </a:r>
            <a:r>
              <a:rPr lang="en-US" altLang="zh-CN" dirty="0"/>
              <a:t>15</a:t>
            </a:r>
            <a:r>
              <a:rPr lang="zh-CN" altLang="en-US" dirty="0"/>
              <a:t>个国家根据联合国的决议派小规模部队参战。苏联空军的航空兵部队与高炮部队参加了朝鲜战争防空作战。“联合国”军指挥官：麦克阿瑟、李奇微、马克</a:t>
            </a:r>
            <a:r>
              <a:rPr lang="en-US" altLang="zh-CN" dirty="0"/>
              <a:t>·</a:t>
            </a:r>
            <a:r>
              <a:rPr lang="zh-CN" altLang="en-US" dirty="0"/>
              <a:t>韦恩</a:t>
            </a:r>
            <a:r>
              <a:rPr lang="en-US" altLang="zh-CN" dirty="0"/>
              <a:t>·</a:t>
            </a:r>
            <a:r>
              <a:rPr lang="zh-CN" altLang="en-US" dirty="0"/>
              <a:t>克拉克（</a:t>
            </a:r>
            <a:r>
              <a:rPr lang="en-US" altLang="zh-CN" dirty="0"/>
              <a:t>1952</a:t>
            </a:r>
            <a:r>
              <a:rPr lang="zh-CN" altLang="en-US" dirty="0"/>
              <a:t>年</a:t>
            </a:r>
            <a:r>
              <a:rPr lang="en-US" altLang="zh-CN" dirty="0"/>
              <a:t>5</a:t>
            </a:r>
            <a:r>
              <a:rPr lang="zh-CN" altLang="en-US" dirty="0"/>
              <a:t>月</a:t>
            </a:r>
            <a:r>
              <a:rPr lang="en-US" altLang="zh-CN" dirty="0"/>
              <a:t>12</a:t>
            </a:r>
            <a:r>
              <a:rPr lang="zh-CN" altLang="en-US" dirty="0"/>
              <a:t>日接任李奇微）、李承晚；中、朝方面指挥官：金日成、彭德怀。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四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学习任务四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6.xml"/><Relationship Id="rId3" Type="http://schemas.openxmlformats.org/officeDocument/2006/relationships/image" Target="../media/image2.png"/><Relationship Id="rId2" Type="http://schemas.openxmlformats.org/officeDocument/2006/relationships/tags" Target="../tags/tag3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23190"/>
            <a:ext cx="132016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7.jpeg"/><Relationship Id="rId8" Type="http://schemas.openxmlformats.org/officeDocument/2006/relationships/tags" Target="../tags/tag41.xml"/><Relationship Id="rId7" Type="http://schemas.openxmlformats.org/officeDocument/2006/relationships/image" Target="../media/image6.jpeg"/><Relationship Id="rId6" Type="http://schemas.openxmlformats.org/officeDocument/2006/relationships/tags" Target="../tags/tag40.xml"/><Relationship Id="rId5" Type="http://schemas.openxmlformats.org/officeDocument/2006/relationships/image" Target="../media/image5.jpeg"/><Relationship Id="rId4" Type="http://schemas.openxmlformats.org/officeDocument/2006/relationships/tags" Target="../tags/tag39.xml"/><Relationship Id="rId3" Type="http://schemas.openxmlformats.org/officeDocument/2006/relationships/image" Target="../media/image4.jpeg"/><Relationship Id="rId2" Type="http://schemas.openxmlformats.org/officeDocument/2006/relationships/tags" Target="../tags/tag38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3.xml"/><Relationship Id="rId1" Type="http://schemas.openxmlformats.org/officeDocument/2006/relationships/tags" Target="../tags/tag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17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26.xml"/><Relationship Id="rId8" Type="http://schemas.openxmlformats.org/officeDocument/2006/relationships/tags" Target="../tags/tag125.xml"/><Relationship Id="rId7" Type="http://schemas.openxmlformats.org/officeDocument/2006/relationships/tags" Target="../tags/tag124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3" Type="http://schemas.openxmlformats.org/officeDocument/2006/relationships/tags" Target="../tags/tag120.xml"/><Relationship Id="rId22" Type="http://schemas.openxmlformats.org/officeDocument/2006/relationships/slideLayout" Target="../slideLayouts/slideLayout10.xml"/><Relationship Id="rId21" Type="http://schemas.openxmlformats.org/officeDocument/2006/relationships/tags" Target="../tags/tag138.xml"/><Relationship Id="rId20" Type="http://schemas.openxmlformats.org/officeDocument/2006/relationships/tags" Target="../tags/tag137.xml"/><Relationship Id="rId2" Type="http://schemas.openxmlformats.org/officeDocument/2006/relationships/tags" Target="../tags/tag119.xml"/><Relationship Id="rId19" Type="http://schemas.openxmlformats.org/officeDocument/2006/relationships/tags" Target="../tags/tag136.xml"/><Relationship Id="rId18" Type="http://schemas.openxmlformats.org/officeDocument/2006/relationships/tags" Target="../tags/tag135.xml"/><Relationship Id="rId17" Type="http://schemas.openxmlformats.org/officeDocument/2006/relationships/tags" Target="../tags/tag134.xml"/><Relationship Id="rId16" Type="http://schemas.openxmlformats.org/officeDocument/2006/relationships/tags" Target="../tags/tag133.xml"/><Relationship Id="rId15" Type="http://schemas.openxmlformats.org/officeDocument/2006/relationships/tags" Target="../tags/tag132.xml"/><Relationship Id="rId14" Type="http://schemas.openxmlformats.org/officeDocument/2006/relationships/tags" Target="../tags/tag131.xml"/><Relationship Id="rId13" Type="http://schemas.openxmlformats.org/officeDocument/2006/relationships/tags" Target="../tags/tag130.xml"/><Relationship Id="rId12" Type="http://schemas.openxmlformats.org/officeDocument/2006/relationships/tags" Target="../tags/tag129.xml"/><Relationship Id="rId11" Type="http://schemas.openxmlformats.org/officeDocument/2006/relationships/tags" Target="../tags/tag128.xml"/><Relationship Id="rId10" Type="http://schemas.openxmlformats.org/officeDocument/2006/relationships/tags" Target="../tags/tag127.xml"/><Relationship Id="rId1" Type="http://schemas.openxmlformats.org/officeDocument/2006/relationships/tags" Target="../tags/tag11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46.xml"/><Relationship Id="rId7" Type="http://schemas.openxmlformats.org/officeDocument/2006/relationships/tags" Target="../tags/tag145.xml"/><Relationship Id="rId6" Type="http://schemas.openxmlformats.org/officeDocument/2006/relationships/tags" Target="../tags/tag144.xml"/><Relationship Id="rId5" Type="http://schemas.openxmlformats.org/officeDocument/2006/relationships/tags" Target="../tags/tag143.xml"/><Relationship Id="rId4" Type="http://schemas.openxmlformats.org/officeDocument/2006/relationships/tags" Target="../tags/tag142.xml"/><Relationship Id="rId3" Type="http://schemas.openxmlformats.org/officeDocument/2006/relationships/tags" Target="../tags/tag141.xml"/><Relationship Id="rId2" Type="http://schemas.openxmlformats.org/officeDocument/2006/relationships/tags" Target="../tags/tag140.xml"/><Relationship Id="rId1" Type="http://schemas.openxmlformats.org/officeDocument/2006/relationships/tags" Target="../tags/tag13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tags" Target="../tags/tag149.xml"/><Relationship Id="rId2" Type="http://schemas.openxmlformats.org/officeDocument/2006/relationships/tags" Target="../tags/tag148.xml"/><Relationship Id="rId1" Type="http://schemas.openxmlformats.org/officeDocument/2006/relationships/tags" Target="../tags/tag14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png"/><Relationship Id="rId8" Type="http://schemas.openxmlformats.org/officeDocument/2006/relationships/tags" Target="../tags/tag156.xml"/><Relationship Id="rId7" Type="http://schemas.openxmlformats.org/officeDocument/2006/relationships/tags" Target="../tags/tag155.xml"/><Relationship Id="rId6" Type="http://schemas.openxmlformats.org/officeDocument/2006/relationships/tags" Target="../tags/tag154.xml"/><Relationship Id="rId5" Type="http://schemas.openxmlformats.org/officeDocument/2006/relationships/tags" Target="../tags/tag153.xml"/><Relationship Id="rId4" Type="http://schemas.openxmlformats.org/officeDocument/2006/relationships/image" Target="../media/image18.jpeg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161.xml"/><Relationship Id="rId13" Type="http://schemas.openxmlformats.org/officeDocument/2006/relationships/tags" Target="../tags/tag160.xml"/><Relationship Id="rId12" Type="http://schemas.openxmlformats.org/officeDocument/2006/relationships/tags" Target="../tags/tag159.xml"/><Relationship Id="rId11" Type="http://schemas.openxmlformats.org/officeDocument/2006/relationships/tags" Target="../tags/tag158.xml"/><Relationship Id="rId10" Type="http://schemas.openxmlformats.org/officeDocument/2006/relationships/tags" Target="../tags/tag157.xml"/><Relationship Id="rId1" Type="http://schemas.openxmlformats.org/officeDocument/2006/relationships/tags" Target="../tags/tag150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3" Type="http://schemas.openxmlformats.org/officeDocument/2006/relationships/image" Target="../media/image20.png"/><Relationship Id="rId2" Type="http://schemas.openxmlformats.org/officeDocument/2006/relationships/tags" Target="../tags/tag163.xml"/><Relationship Id="rId1" Type="http://schemas.openxmlformats.org/officeDocument/2006/relationships/tags" Target="../tags/tag162.xml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67.xml"/><Relationship Id="rId4" Type="http://schemas.openxmlformats.org/officeDocument/2006/relationships/image" Target="../media/image24.jpeg"/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tags" Target="../tags/tag170.xml"/><Relationship Id="rId3" Type="http://schemas.openxmlformats.org/officeDocument/2006/relationships/tags" Target="../tags/tag169.xml"/><Relationship Id="rId2" Type="http://schemas.openxmlformats.org/officeDocument/2006/relationships/image" Target="../media/image25.jpeg"/><Relationship Id="rId1" Type="http://schemas.openxmlformats.org/officeDocument/2006/relationships/tags" Target="../tags/tag16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82.xml"/><Relationship Id="rId8" Type="http://schemas.openxmlformats.org/officeDocument/2006/relationships/tags" Target="../tags/tag181.xml"/><Relationship Id="rId7" Type="http://schemas.openxmlformats.org/officeDocument/2006/relationships/tags" Target="../tags/tag180.xml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5" Type="http://schemas.openxmlformats.org/officeDocument/2006/relationships/slideLayout" Target="../slideLayouts/slideLayout10.xml"/><Relationship Id="rId14" Type="http://schemas.openxmlformats.org/officeDocument/2006/relationships/tags" Target="../tags/tag187.xml"/><Relationship Id="rId13" Type="http://schemas.openxmlformats.org/officeDocument/2006/relationships/tags" Target="../tags/tag186.xml"/><Relationship Id="rId12" Type="http://schemas.openxmlformats.org/officeDocument/2006/relationships/tags" Target="../tags/tag185.xml"/><Relationship Id="rId11" Type="http://schemas.openxmlformats.org/officeDocument/2006/relationships/tags" Target="../tags/tag184.xml"/><Relationship Id="rId10" Type="http://schemas.openxmlformats.org/officeDocument/2006/relationships/tags" Target="../tags/tag183.xml"/><Relationship Id="rId1" Type="http://schemas.openxmlformats.org/officeDocument/2006/relationships/tags" Target="../tags/tag17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1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9.xml"/><Relationship Id="rId1" Type="http://schemas.openxmlformats.org/officeDocument/2006/relationships/tags" Target="../tags/tag18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image" Target="../media/image11.jpeg"/><Relationship Id="rId7" Type="http://schemas.openxmlformats.org/officeDocument/2006/relationships/tags" Target="../tags/tag49.xml"/><Relationship Id="rId6" Type="http://schemas.openxmlformats.org/officeDocument/2006/relationships/image" Target="../media/image10.jpeg"/><Relationship Id="rId5" Type="http://schemas.openxmlformats.org/officeDocument/2006/relationships/tags" Target="../tags/tag48.xml"/><Relationship Id="rId4" Type="http://schemas.openxmlformats.org/officeDocument/2006/relationships/image" Target="../media/image9.png"/><Relationship Id="rId3" Type="http://schemas.openxmlformats.org/officeDocument/2006/relationships/tags" Target="../tags/tag47.xml"/><Relationship Id="rId2" Type="http://schemas.openxmlformats.org/officeDocument/2006/relationships/image" Target="../media/image8.png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51.xml"/><Relationship Id="rId10" Type="http://schemas.openxmlformats.org/officeDocument/2006/relationships/image" Target="../media/image12.jpeg"/><Relationship Id="rId1" Type="http://schemas.openxmlformats.org/officeDocument/2006/relationships/tags" Target="../tags/tag46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60.xml"/><Relationship Id="rId8" Type="http://schemas.openxmlformats.org/officeDocument/2006/relationships/tags" Target="../tags/tag59.xml"/><Relationship Id="rId7" Type="http://schemas.openxmlformats.org/officeDocument/2006/relationships/tags" Target="../tags/tag5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2" Type="http://schemas.openxmlformats.org/officeDocument/2006/relationships/slideLayout" Target="../slideLayouts/slideLayout8.xml"/><Relationship Id="rId11" Type="http://schemas.openxmlformats.org/officeDocument/2006/relationships/tags" Target="../tags/tag62.xml"/><Relationship Id="rId10" Type="http://schemas.openxmlformats.org/officeDocument/2006/relationships/tags" Target="../tags/tag61.xml"/><Relationship Id="rId1" Type="http://schemas.openxmlformats.org/officeDocument/2006/relationships/tags" Target="../tags/tag5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2" Type="http://schemas.openxmlformats.org/officeDocument/2006/relationships/notesSlide" Target="../notesSlides/notesSlide2.xml"/><Relationship Id="rId31" Type="http://schemas.openxmlformats.org/officeDocument/2006/relationships/slideLayout" Target="../slideLayouts/slideLayout9.xml"/><Relationship Id="rId30" Type="http://schemas.openxmlformats.org/officeDocument/2006/relationships/tags" Target="../tags/tag88.xml"/><Relationship Id="rId3" Type="http://schemas.openxmlformats.org/officeDocument/2006/relationships/image" Target="../media/image13.png"/><Relationship Id="rId29" Type="http://schemas.openxmlformats.org/officeDocument/2006/relationships/tags" Target="../tags/tag87.xml"/><Relationship Id="rId28" Type="http://schemas.openxmlformats.org/officeDocument/2006/relationships/image" Target="../media/image16.jpeg"/><Relationship Id="rId27" Type="http://schemas.openxmlformats.org/officeDocument/2006/relationships/tags" Target="../tags/tag86.xml"/><Relationship Id="rId26" Type="http://schemas.openxmlformats.org/officeDocument/2006/relationships/tags" Target="../tags/tag85.xml"/><Relationship Id="rId25" Type="http://schemas.openxmlformats.org/officeDocument/2006/relationships/tags" Target="../tags/tag84.xml"/><Relationship Id="rId24" Type="http://schemas.openxmlformats.org/officeDocument/2006/relationships/tags" Target="../tags/tag83.xml"/><Relationship Id="rId23" Type="http://schemas.openxmlformats.org/officeDocument/2006/relationships/image" Target="../media/image15.jpeg"/><Relationship Id="rId22" Type="http://schemas.openxmlformats.org/officeDocument/2006/relationships/tags" Target="../tags/tag82.xml"/><Relationship Id="rId21" Type="http://schemas.openxmlformats.org/officeDocument/2006/relationships/tags" Target="../tags/tag81.xml"/><Relationship Id="rId20" Type="http://schemas.openxmlformats.org/officeDocument/2006/relationships/tags" Target="../tags/tag80.xml"/><Relationship Id="rId2" Type="http://schemas.openxmlformats.org/officeDocument/2006/relationships/tags" Target="../tags/tag64.xml"/><Relationship Id="rId19" Type="http://schemas.openxmlformats.org/officeDocument/2006/relationships/tags" Target="../tags/tag79.xml"/><Relationship Id="rId18" Type="http://schemas.openxmlformats.org/officeDocument/2006/relationships/tags" Target="../tags/tag78.xml"/><Relationship Id="rId17" Type="http://schemas.openxmlformats.org/officeDocument/2006/relationships/image" Target="../media/image14.jpeg"/><Relationship Id="rId16" Type="http://schemas.openxmlformats.org/officeDocument/2006/relationships/tags" Target="../tags/tag77.xml"/><Relationship Id="rId15" Type="http://schemas.openxmlformats.org/officeDocument/2006/relationships/tags" Target="../tags/tag76.xml"/><Relationship Id="rId14" Type="http://schemas.openxmlformats.org/officeDocument/2006/relationships/tags" Target="../tags/tag75.xml"/><Relationship Id="rId13" Type="http://schemas.openxmlformats.org/officeDocument/2006/relationships/tags" Target="../tags/tag74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tags" Target="../tags/tag63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tags" Target="../tags/tag96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tags" Target="../tags/tag9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image" Target="../media/image13.png"/><Relationship Id="rId3" Type="http://schemas.openxmlformats.org/officeDocument/2006/relationships/tags" Target="../tags/tag98.xml"/><Relationship Id="rId2" Type="http://schemas.openxmlformats.org/officeDocument/2006/relationships/image" Target="../media/image17.png"/><Relationship Id="rId18" Type="http://schemas.openxmlformats.org/officeDocument/2006/relationships/slideLayout" Target="../slideLayouts/slideLayout9.xml"/><Relationship Id="rId17" Type="http://schemas.openxmlformats.org/officeDocument/2006/relationships/tags" Target="../tags/tag111.xml"/><Relationship Id="rId16" Type="http://schemas.openxmlformats.org/officeDocument/2006/relationships/tags" Target="../tags/tag110.xml"/><Relationship Id="rId15" Type="http://schemas.openxmlformats.org/officeDocument/2006/relationships/tags" Target="../tags/tag109.xml"/><Relationship Id="rId14" Type="http://schemas.openxmlformats.org/officeDocument/2006/relationships/tags" Target="../tags/tag108.xml"/><Relationship Id="rId13" Type="http://schemas.openxmlformats.org/officeDocument/2006/relationships/tags" Target="../tags/tag107.xml"/><Relationship Id="rId12" Type="http://schemas.openxmlformats.org/officeDocument/2006/relationships/tags" Target="../tags/tag106.xml"/><Relationship Id="rId11" Type="http://schemas.openxmlformats.org/officeDocument/2006/relationships/tags" Target="../tags/tag105.xml"/><Relationship Id="rId10" Type="http://schemas.openxmlformats.org/officeDocument/2006/relationships/tags" Target="../tags/tag104.xml"/><Relationship Id="rId1" Type="http://schemas.openxmlformats.org/officeDocument/2006/relationships/tags" Target="../tags/tag9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tags" Target="../tags/tag1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1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文本框 9"/>
          <p:cNvSpPr txBox="1"/>
          <p:nvPr>
            <p:custDataLst>
              <p:tags r:id="rId1"/>
            </p:custDataLst>
          </p:nvPr>
        </p:nvSpPr>
        <p:spPr>
          <a:xfrm>
            <a:off x="796647" y="915566"/>
            <a:ext cx="7402115" cy="20075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第16课  </a:t>
            </a:r>
            <a:endParaRPr lang="en-US" sz="45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sz="4500" b="1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冷战</a:t>
            </a:r>
            <a:endParaRPr sz="4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1490" name="图片 61489" descr="杜鲁门在国会发表演说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210820" y="3242945"/>
            <a:ext cx="1969135" cy="1711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2" descr="bp2.jp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2286000" y="3363595"/>
            <a:ext cx="1956435" cy="1523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5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print"/>
          <a:stretch>
            <a:fillRect/>
          </a:stretch>
        </p:blipFill>
        <p:spPr>
          <a:xfrm>
            <a:off x="4497705" y="3369310"/>
            <a:ext cx="2009775" cy="1478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s://timgsa.baidu.com/timg?image&amp;quality=80&amp;size=b9999_10000&amp;sec=1543150846407&amp;di=46762e1e42be0908bee279e948629717&amp;imgtype=0&amp;src=http%3A%2F%2Fpic.1010jiajiao.com%2Fpic1%2F1220%2F14%2F08%2F21%2F1220140821113048416516.files%2Fimage013.jp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print"/>
          <a:srcRect t="2138"/>
          <a:stretch>
            <a:fillRect/>
          </a:stretch>
        </p:blipFill>
        <p:spPr>
          <a:xfrm>
            <a:off x="6804025" y="3363595"/>
            <a:ext cx="1808480" cy="15538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395536" y="1275606"/>
            <a:ext cx="8577786" cy="3194721"/>
          </a:xfrm>
          <a:prstGeom prst="rect">
            <a:avLst/>
          </a:prstGeom>
          <a:noFill/>
          <a:ln>
            <a:noFill/>
            <a:prstDash val="dashDot"/>
          </a:ln>
        </p:spPr>
        <p:txBody>
          <a:bodyPr wrap="square" rtlCol="0">
            <a:spAutoFit/>
          </a:bodyPr>
          <a:lstStyle/>
          <a:p>
            <a:pPr defTabSz="1019175">
              <a:lnSpc>
                <a:spcPct val="120000"/>
              </a:lnSpc>
            </a:pPr>
            <a:r>
              <a:rPr lang="zh-CN" altLang="en-US" sz="2400" b="1" dirty="0" smtClean="0">
                <a:latin typeface="+mn-ea"/>
                <a:ea typeface="+mn-ea"/>
              </a:rPr>
              <a:t>（</a:t>
            </a:r>
            <a:r>
              <a:rPr lang="en-US" altLang="zh-CN" sz="2400" b="1" dirty="0" smtClean="0">
                <a:latin typeface="+mn-ea"/>
                <a:ea typeface="+mn-ea"/>
              </a:rPr>
              <a:t>1</a:t>
            </a:r>
            <a:r>
              <a:rPr lang="zh-CN" altLang="en-US" sz="2400" b="1" dirty="0" smtClean="0">
                <a:latin typeface="+mn-ea"/>
                <a:ea typeface="+mn-ea"/>
              </a:rPr>
              <a:t>）</a:t>
            </a:r>
            <a:r>
              <a:rPr lang="zh-CN" altLang="en-US" sz="2400" b="1" dirty="0" smtClean="0">
                <a:solidFill>
                  <a:srgbClr val="FF0000"/>
                </a:solidFill>
                <a:latin typeface="+mn-ea"/>
                <a:ea typeface="+mn-ea"/>
              </a:rPr>
              <a:t>美国</a:t>
            </a:r>
            <a:r>
              <a:rPr lang="zh-CN" altLang="en-US" sz="2400" b="1" dirty="0">
                <a:latin typeface="+mn-ea"/>
                <a:ea typeface="+mn-ea"/>
              </a:rPr>
              <a:t>成为世界上军事、经济实力最强大的国家。想要</a:t>
            </a:r>
            <a:r>
              <a:rPr lang="zh-CN" altLang="en-US" sz="2400" b="1" dirty="0" smtClean="0">
                <a:latin typeface="+mn-ea"/>
                <a:ea typeface="+mn-ea"/>
              </a:rPr>
              <a:t>称霸世界</a:t>
            </a:r>
            <a:endParaRPr lang="en-US" altLang="zh-CN" sz="2400" b="1" dirty="0" smtClean="0">
              <a:latin typeface="+mn-ea"/>
              <a:ea typeface="+mn-ea"/>
            </a:endParaRPr>
          </a:p>
          <a:p>
            <a:pPr defTabSz="1019175">
              <a:lnSpc>
                <a:spcPct val="120000"/>
              </a:lnSpc>
            </a:pPr>
            <a:r>
              <a:rPr lang="zh-CN" altLang="en-US" sz="2400" b="1" dirty="0" smtClean="0">
                <a:latin typeface="+mn-ea"/>
                <a:ea typeface="+mn-ea"/>
              </a:rPr>
              <a:t>（</a:t>
            </a:r>
            <a:r>
              <a:rPr lang="en-US" altLang="zh-CN" sz="2400" b="1" dirty="0">
                <a:latin typeface="+mn-ea"/>
                <a:ea typeface="+mn-ea"/>
              </a:rPr>
              <a:t>2</a:t>
            </a:r>
            <a:r>
              <a:rPr lang="zh-CN" altLang="en-US" sz="2400" b="1" dirty="0">
                <a:latin typeface="+mn-ea"/>
                <a:ea typeface="+mn-ea"/>
              </a:rPr>
              <a:t>）美国认为它的制度和观念是最优越的，全世界都应该实行和它一样的</a:t>
            </a:r>
            <a:r>
              <a:rPr lang="zh-CN" altLang="en-US" sz="2400" b="1" dirty="0" smtClean="0">
                <a:latin typeface="+mn-ea"/>
                <a:ea typeface="+mn-ea"/>
              </a:rPr>
              <a:t>制度</a:t>
            </a:r>
            <a:endParaRPr lang="en-US" altLang="zh-CN" sz="2400" b="1" dirty="0" smtClean="0">
              <a:latin typeface="+mn-ea"/>
              <a:ea typeface="+mn-ea"/>
            </a:endParaRPr>
          </a:p>
          <a:p>
            <a:pPr defTabSz="1019175">
              <a:lnSpc>
                <a:spcPct val="120000"/>
              </a:lnSpc>
            </a:pP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>
                <a:latin typeface="+mn-ea"/>
                <a:ea typeface="+mn-ea"/>
              </a:rPr>
              <a:t>3</a:t>
            </a:r>
            <a:r>
              <a:rPr lang="zh-CN" altLang="en-US" sz="2400" b="1" dirty="0">
                <a:latin typeface="+mn-ea"/>
                <a:ea typeface="+mn-ea"/>
              </a:rPr>
              <a:t>）二战后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苏联</a:t>
            </a:r>
            <a:r>
              <a:rPr lang="zh-CN" altLang="en-US" sz="2400" b="1" dirty="0">
                <a:latin typeface="+mn-ea"/>
                <a:ea typeface="+mn-ea"/>
              </a:rPr>
              <a:t>强大，西部边界大大地向西推移，国际影响力提升 </a:t>
            </a:r>
            <a:endParaRPr lang="en-US" altLang="zh-CN" sz="2400" b="1" dirty="0">
              <a:latin typeface="+mn-ea"/>
              <a:ea typeface="+mn-ea"/>
            </a:endParaRPr>
          </a:p>
          <a:p>
            <a:pPr defTabSz="1019175">
              <a:lnSpc>
                <a:spcPct val="120000"/>
              </a:lnSpc>
            </a:pPr>
            <a:r>
              <a:rPr lang="zh-CN" altLang="en-US" sz="2400" b="1" dirty="0">
                <a:latin typeface="+mn-ea"/>
                <a:ea typeface="+mn-ea"/>
              </a:rPr>
              <a:t>（</a:t>
            </a:r>
            <a:r>
              <a:rPr lang="en-US" altLang="zh-CN" sz="2400" b="1" dirty="0">
                <a:latin typeface="+mn-ea"/>
                <a:ea typeface="+mn-ea"/>
              </a:rPr>
              <a:t>4</a:t>
            </a:r>
            <a:r>
              <a:rPr lang="zh-CN" altLang="en-US" sz="2400" b="1" dirty="0">
                <a:latin typeface="+mn-ea"/>
                <a:ea typeface="+mn-ea"/>
              </a:rPr>
              <a:t>）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</a:rPr>
              <a:t>东欧</a:t>
            </a:r>
            <a:r>
              <a:rPr lang="zh-CN" altLang="en-US" sz="2400" b="1" dirty="0">
                <a:latin typeface="+mn-ea"/>
                <a:ea typeface="+mn-ea"/>
              </a:rPr>
              <a:t>国家建立起社会主义制度 </a:t>
            </a:r>
            <a:endParaRPr lang="en-US" altLang="zh-CN" sz="2400" b="1" dirty="0" smtClean="0">
              <a:latin typeface="+mn-ea"/>
              <a:ea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98929" y="813941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</a:rPr>
              <a:t>冷战的原因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1560" y="1419622"/>
            <a:ext cx="7632848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latin typeface="+mj-ea"/>
                <a:ea typeface="+mj-ea"/>
              </a:rPr>
              <a:t>（</a:t>
            </a:r>
            <a:r>
              <a:rPr lang="en-US" altLang="zh-CN" sz="2400" b="1" dirty="0">
                <a:latin typeface="+mj-ea"/>
                <a:ea typeface="+mj-ea"/>
              </a:rPr>
              <a:t>5</a:t>
            </a:r>
            <a:r>
              <a:rPr lang="zh-CN" altLang="en-US" sz="2400" b="1" dirty="0">
                <a:latin typeface="+mj-ea"/>
                <a:ea typeface="+mj-ea"/>
              </a:rPr>
              <a:t>）二战刚结束，和平主义思潮成为时代潮流，双方不敢贸然发动战争 。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8929" y="813941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</a:rPr>
              <a:t>冷战的原因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5" name="文本框 7"/>
          <p:cNvSpPr txBox="1"/>
          <p:nvPr>
            <p:custDataLst>
              <p:tags r:id="rId1"/>
            </p:custDataLst>
          </p:nvPr>
        </p:nvSpPr>
        <p:spPr>
          <a:xfrm>
            <a:off x="516892" y="2715766"/>
            <a:ext cx="8241665" cy="16933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  <a:prstDash val="dashDot"/>
          </a:ln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altLang="en-US" sz="2800" b="1" dirty="0" smtClean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冷</a:t>
            </a:r>
            <a:r>
              <a:rPr lang="zh-CN" altLang="en-US" sz="28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战的根源：</a:t>
            </a:r>
            <a:endParaRPr lang="en-US" altLang="zh-CN" sz="2800" b="1" dirty="0">
              <a:solidFill>
                <a:prstClr val="black"/>
              </a:solidFill>
              <a:latin typeface="+mn-ea"/>
              <a:ea typeface="+mn-ea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美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苏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国家战略的对立</a:t>
            </a:r>
            <a:r>
              <a:rPr lang="zh-CN" altLang="en-US" sz="2800" b="1" dirty="0">
                <a:latin typeface="+mn-ea"/>
                <a:ea typeface="+mn-ea"/>
                <a:sym typeface="+mn-ea"/>
              </a:rPr>
              <a:t>和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社会制度的巨大差异</a:t>
            </a:r>
            <a:r>
              <a:rPr lang="zh-CN" altLang="en-US" sz="28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，使双方的对抗、冲突不断加剧。</a:t>
            </a:r>
            <a:endParaRPr lang="zh-CN" altLang="en-US" sz="2800" b="1" dirty="0">
              <a:solidFill>
                <a:prstClr val="black"/>
              </a:solidFill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+mn-ea"/>
            </a:endParaRPr>
          </a:p>
        </p:txBody>
      </p:sp>
      <p:sp>
        <p:nvSpPr>
          <p:cNvPr id="5" name="文本框 33793"/>
          <p:cNvSpPr txBox="1"/>
          <p:nvPr>
            <p:custDataLst>
              <p:tags r:id="rId2"/>
            </p:custDataLst>
          </p:nvPr>
        </p:nvSpPr>
        <p:spPr>
          <a:xfrm>
            <a:off x="606757" y="771549"/>
            <a:ext cx="2504440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b="1" noProof="1" smtClean="0">
                <a:solidFill>
                  <a:schemeClr val="tx1"/>
                </a:solidFill>
                <a:latin typeface="+mn-ea"/>
                <a:ea typeface="+mn-ea"/>
              </a:rPr>
              <a:t>三</a:t>
            </a:r>
            <a:r>
              <a:rPr lang="en-US" altLang="zh-CN" sz="2400" b="1" noProof="1" smtClean="0">
                <a:solidFill>
                  <a:schemeClr val="tx1"/>
                </a:solidFill>
                <a:latin typeface="+mn-ea"/>
                <a:ea typeface="+mn-ea"/>
              </a:rPr>
              <a:t>.</a:t>
            </a:r>
            <a:r>
              <a:rPr lang="zh-CN" altLang="en-US" sz="2400" b="1" noProof="1" smtClean="0">
                <a:solidFill>
                  <a:schemeClr val="tx1"/>
                </a:solidFill>
                <a:latin typeface="+mn-ea"/>
                <a:ea typeface="+mn-ea"/>
              </a:rPr>
              <a:t>冷战表现</a:t>
            </a:r>
            <a:endParaRPr lang="zh-CN" altLang="en-US" sz="2400" b="1" noProof="1" smtClean="0">
              <a:solidFill>
                <a:schemeClr val="tx1"/>
              </a:solidFill>
              <a:latin typeface="+mn-ea"/>
              <a:ea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3"/>
            </p:custDataLst>
          </p:nvPr>
        </p:nvSpPr>
        <p:spPr>
          <a:xfrm>
            <a:off x="1129189" y="1298349"/>
            <a:ext cx="747525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+mn-ea"/>
                <a:ea typeface="+mn-ea"/>
              </a:rPr>
              <a:t>结合</a:t>
            </a:r>
            <a:r>
              <a:rPr lang="zh-CN" altLang="en-US" sz="2400" b="1" dirty="0">
                <a:latin typeface="+mn-ea"/>
                <a:ea typeface="+mn-ea"/>
              </a:rPr>
              <a:t>自主学习，找出冷</a:t>
            </a:r>
            <a:r>
              <a:rPr lang="zh-CN" altLang="en-US" sz="2400" b="1" dirty="0" smtClean="0">
                <a:latin typeface="+mn-ea"/>
                <a:ea typeface="+mn-ea"/>
              </a:rPr>
              <a:t>战的标志性事件。</a:t>
            </a:r>
            <a:endParaRPr lang="zh-CN" altLang="en-US" sz="2400" b="1" dirty="0">
              <a:latin typeface="+mn-ea"/>
              <a:ea typeface="+mn-ea"/>
            </a:endParaRPr>
          </a:p>
        </p:txBody>
      </p:sp>
      <p:grpSp>
        <p:nvGrpSpPr>
          <p:cNvPr id="18" name="组合 27"/>
          <p:cNvGrpSpPr/>
          <p:nvPr/>
        </p:nvGrpSpPr>
        <p:grpSpPr>
          <a:xfrm>
            <a:off x="694248" y="2833402"/>
            <a:ext cx="8158163" cy="662464"/>
            <a:chOff x="783" y="4376"/>
            <a:chExt cx="17130" cy="1391"/>
          </a:xfrm>
        </p:grpSpPr>
        <p:cxnSp>
          <p:nvCxnSpPr>
            <p:cNvPr id="19" name="直接连接符 18"/>
            <p:cNvCxnSpPr/>
            <p:nvPr>
              <p:custDataLst>
                <p:tags r:id="rId4"/>
              </p:custDataLst>
            </p:nvPr>
          </p:nvCxnSpPr>
          <p:spPr>
            <a:xfrm flipV="1">
              <a:off x="2437" y="4440"/>
              <a:ext cx="0" cy="4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>
              <p:custDataLst>
                <p:tags r:id="rId5"/>
              </p:custDataLst>
            </p:nvPr>
          </p:nvCxnSpPr>
          <p:spPr>
            <a:xfrm flipV="1">
              <a:off x="7845" y="4480"/>
              <a:ext cx="0" cy="4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>
              <p:custDataLst>
                <p:tags r:id="rId6"/>
              </p:custDataLst>
            </p:nvPr>
          </p:nvCxnSpPr>
          <p:spPr>
            <a:xfrm flipV="1">
              <a:off x="13033" y="4376"/>
              <a:ext cx="0" cy="407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组合 21"/>
            <p:cNvGrpSpPr/>
            <p:nvPr/>
          </p:nvGrpSpPr>
          <p:grpSpPr>
            <a:xfrm>
              <a:off x="783" y="4870"/>
              <a:ext cx="17130" cy="897"/>
              <a:chOff x="687" y="4822"/>
              <a:chExt cx="17130" cy="897"/>
            </a:xfrm>
          </p:grpSpPr>
          <p:cxnSp>
            <p:nvCxnSpPr>
              <p:cNvPr id="25" name="直接箭头连接符 24"/>
              <p:cNvCxnSpPr/>
              <p:nvPr>
                <p:custDataLst>
                  <p:tags r:id="rId7"/>
                </p:custDataLst>
              </p:nvPr>
            </p:nvCxnSpPr>
            <p:spPr bwMode="auto">
              <a:xfrm flipV="1">
                <a:off x="687" y="4822"/>
                <a:ext cx="16549" cy="25"/>
              </a:xfrm>
              <a:prstGeom prst="straightConnector1">
                <a:avLst/>
              </a:prstGeom>
              <a:ln w="57150">
                <a:headEnd type="none" w="med" len="med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文本框 29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1870" y="4847"/>
                <a:ext cx="15947" cy="8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800" b="1" dirty="0" smtClean="0">
                    <a:latin typeface="+mn-ea"/>
                    <a:ea typeface="+mn-ea"/>
                  </a:rPr>
                  <a:t>1946               </a:t>
                </a:r>
                <a:r>
                  <a:rPr lang="en-US" altLang="zh-CN" sz="2100" b="1" dirty="0" smtClean="0">
                    <a:latin typeface="+mn-ea"/>
                    <a:ea typeface="+mn-ea"/>
                  </a:rPr>
                  <a:t>1947                 1949     1955</a:t>
                </a:r>
                <a:endParaRPr lang="en-US" altLang="zh-CN" sz="2100" b="1" dirty="0">
                  <a:latin typeface="+mn-ea"/>
                  <a:ea typeface="+mn-ea"/>
                </a:endParaRPr>
              </a:p>
            </p:txBody>
          </p:sp>
        </p:grpSp>
      </p:grpSp>
      <p:sp>
        <p:nvSpPr>
          <p:cNvPr id="38" name="矩形 37"/>
          <p:cNvSpPr/>
          <p:nvPr>
            <p:custDataLst>
              <p:tags r:id="rId9"/>
            </p:custDataLst>
          </p:nvPr>
        </p:nvSpPr>
        <p:spPr>
          <a:xfrm>
            <a:off x="989306" y="2216780"/>
            <a:ext cx="1275499" cy="616622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 smtClean="0">
                <a:solidFill>
                  <a:srgbClr val="FF0000"/>
                </a:solidFill>
                <a:latin typeface="+mn-ea"/>
              </a:rPr>
              <a:t>铁幕演说</a:t>
            </a:r>
            <a:endParaRPr lang="zh-CN" altLang="en-US" sz="2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9" name="矩形 38"/>
          <p:cNvSpPr/>
          <p:nvPr>
            <p:custDataLst>
              <p:tags r:id="rId10"/>
            </p:custDataLst>
          </p:nvPr>
        </p:nvSpPr>
        <p:spPr>
          <a:xfrm>
            <a:off x="6660232" y="2096353"/>
            <a:ext cx="737870" cy="774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solidFill>
                  <a:srgbClr val="FF0000"/>
                </a:solidFill>
                <a:latin typeface="+mn-ea"/>
              </a:rPr>
              <a:t>北约建立</a:t>
            </a:r>
            <a:endParaRPr lang="zh-CN" altLang="en-US" sz="2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1" name="矩形 40"/>
          <p:cNvSpPr/>
          <p:nvPr>
            <p:custDataLst>
              <p:tags r:id="rId11"/>
            </p:custDataLst>
          </p:nvPr>
        </p:nvSpPr>
        <p:spPr>
          <a:xfrm>
            <a:off x="4211960" y="2076495"/>
            <a:ext cx="1063192" cy="808781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solidFill>
                  <a:srgbClr val="FF0000"/>
                </a:solidFill>
                <a:latin typeface="+mn-ea"/>
              </a:rPr>
              <a:t>马歇尔计划</a:t>
            </a:r>
            <a:endParaRPr lang="zh-CN" altLang="en-US" sz="2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2" name="文本框 41"/>
          <p:cNvSpPr txBox="1"/>
          <p:nvPr>
            <p:custDataLst>
              <p:tags r:id="rId12"/>
            </p:custDataLst>
          </p:nvPr>
        </p:nvSpPr>
        <p:spPr>
          <a:xfrm>
            <a:off x="2843808" y="2143782"/>
            <a:ext cx="1101334" cy="737235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杜鲁门主义</a:t>
            </a:r>
            <a:endParaRPr lang="zh-CN" altLang="en-US" sz="21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26" name="矩形 25"/>
          <p:cNvSpPr/>
          <p:nvPr>
            <p:custDataLst>
              <p:tags r:id="rId13"/>
            </p:custDataLst>
          </p:nvPr>
        </p:nvSpPr>
        <p:spPr>
          <a:xfrm>
            <a:off x="1259632" y="3508375"/>
            <a:ext cx="938649" cy="41717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+mn-ea"/>
              </a:rPr>
              <a:t>序幕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28" name="矩形 27"/>
          <p:cNvSpPr/>
          <p:nvPr>
            <p:custDataLst>
              <p:tags r:id="rId14"/>
            </p:custDataLst>
          </p:nvPr>
        </p:nvSpPr>
        <p:spPr>
          <a:xfrm>
            <a:off x="2705805" y="3508375"/>
            <a:ext cx="1675207" cy="844673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rgbClr val="0000FF"/>
                </a:solidFill>
                <a:latin typeface="+mn-ea"/>
              </a:rPr>
              <a:t>政治；</a:t>
            </a:r>
            <a:endParaRPr lang="en-US" altLang="zh-CN" sz="2400" b="1" dirty="0" smtClean="0">
              <a:solidFill>
                <a:srgbClr val="0000FF"/>
              </a:solidFill>
              <a:latin typeface="+mn-ea"/>
            </a:endParaRPr>
          </a:p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+mn-ea"/>
              </a:rPr>
              <a:t>开始标志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1" name="矩形 30"/>
          <p:cNvSpPr/>
          <p:nvPr>
            <p:custDataLst>
              <p:tags r:id="rId15"/>
            </p:custDataLst>
          </p:nvPr>
        </p:nvSpPr>
        <p:spPr>
          <a:xfrm>
            <a:off x="4499992" y="3180550"/>
            <a:ext cx="1031764" cy="715498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FF"/>
                </a:solidFill>
                <a:latin typeface="+mn-ea"/>
              </a:rPr>
              <a:t>经济</a:t>
            </a:r>
            <a:endParaRPr lang="zh-CN" altLang="en-US" sz="24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32" name="矩形 31"/>
          <p:cNvSpPr/>
          <p:nvPr>
            <p:custDataLst>
              <p:tags r:id="rId16"/>
            </p:custDataLst>
          </p:nvPr>
        </p:nvSpPr>
        <p:spPr>
          <a:xfrm>
            <a:off x="5652120" y="2107654"/>
            <a:ext cx="834390" cy="774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 smtClean="0">
                <a:solidFill>
                  <a:srgbClr val="FF0000"/>
                </a:solidFill>
                <a:latin typeface="+mn-ea"/>
              </a:rPr>
              <a:t>德国分裂</a:t>
            </a:r>
            <a:endParaRPr lang="zh-CN" altLang="en-US" sz="2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3" name="矩形 32"/>
          <p:cNvSpPr/>
          <p:nvPr>
            <p:custDataLst>
              <p:tags r:id="rId17"/>
            </p:custDataLst>
          </p:nvPr>
        </p:nvSpPr>
        <p:spPr>
          <a:xfrm>
            <a:off x="5877133" y="3495866"/>
            <a:ext cx="1302355" cy="113792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+mn-ea"/>
              </a:rPr>
              <a:t>冷战对峙局面基本形成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34" name="矩形 33"/>
          <p:cNvSpPr/>
          <p:nvPr>
            <p:custDataLst>
              <p:tags r:id="rId18"/>
            </p:custDataLst>
          </p:nvPr>
        </p:nvSpPr>
        <p:spPr>
          <a:xfrm>
            <a:off x="7621270" y="2011680"/>
            <a:ext cx="723900" cy="77470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100" b="1" dirty="0">
                <a:solidFill>
                  <a:srgbClr val="FF0000"/>
                </a:solidFill>
                <a:latin typeface="+mn-ea"/>
              </a:rPr>
              <a:t>华</a:t>
            </a:r>
            <a:r>
              <a:rPr lang="zh-CN" altLang="en-US" sz="2100" b="1" dirty="0" smtClean="0">
                <a:solidFill>
                  <a:srgbClr val="FF0000"/>
                </a:solidFill>
                <a:latin typeface="+mn-ea"/>
              </a:rPr>
              <a:t>约</a:t>
            </a:r>
            <a:r>
              <a:rPr lang="zh-CN" altLang="en-US" sz="2100" b="1" dirty="0">
                <a:solidFill>
                  <a:srgbClr val="FF0000"/>
                </a:solidFill>
                <a:latin typeface="+mn-ea"/>
              </a:rPr>
              <a:t>建立</a:t>
            </a:r>
            <a:endParaRPr lang="zh-CN" altLang="en-US" sz="2100" b="1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5" name="矩形 34"/>
          <p:cNvSpPr/>
          <p:nvPr>
            <p:custDataLst>
              <p:tags r:id="rId19"/>
            </p:custDataLst>
          </p:nvPr>
        </p:nvSpPr>
        <p:spPr>
          <a:xfrm>
            <a:off x="7286481" y="3495866"/>
            <a:ext cx="1483995" cy="1137920"/>
          </a:xfrm>
          <a:prstGeom prst="rect">
            <a:avLst/>
          </a:prstGeom>
          <a:solidFill>
            <a:schemeClr val="bg1"/>
          </a:solidFill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+mn-ea"/>
              </a:rPr>
              <a:t> 冷战对峙</a:t>
            </a:r>
            <a:endParaRPr lang="en-US" altLang="zh-CN" sz="2000" b="1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+mn-ea"/>
              </a:rPr>
              <a:t> 局面形成</a:t>
            </a:r>
            <a:endParaRPr lang="en-US" altLang="zh-CN" sz="2000" b="1" dirty="0" smtClean="0">
              <a:solidFill>
                <a:schemeClr val="tx1"/>
              </a:solidFill>
              <a:latin typeface="+mn-ea"/>
            </a:endParaRPr>
          </a:p>
          <a:p>
            <a:pPr algn="ctr"/>
            <a:r>
              <a:rPr lang="zh-CN" altLang="en-US" sz="2000" b="1" dirty="0" smtClean="0">
                <a:solidFill>
                  <a:schemeClr val="tx1"/>
                </a:solidFill>
                <a:latin typeface="+mn-ea"/>
              </a:rPr>
              <a:t>（两极格局）</a:t>
            </a:r>
            <a:endParaRPr lang="zh-CN" altLang="en-US" sz="2000" b="1" dirty="0">
              <a:solidFill>
                <a:schemeClr val="tx1"/>
              </a:solidFill>
              <a:latin typeface="+mn-ea"/>
            </a:endParaRPr>
          </a:p>
        </p:txBody>
      </p:sp>
      <p:cxnSp>
        <p:nvCxnSpPr>
          <p:cNvPr id="36" name="直接连接符 35"/>
          <p:cNvCxnSpPr/>
          <p:nvPr>
            <p:custDataLst>
              <p:tags r:id="rId20"/>
            </p:custDataLst>
          </p:nvPr>
        </p:nvCxnSpPr>
        <p:spPr>
          <a:xfrm flipV="1">
            <a:off x="8028479" y="2854681"/>
            <a:ext cx="0" cy="25844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ldLvl="0" animBg="1"/>
      <p:bldP spid="38" grpId="1" animBg="1"/>
      <p:bldP spid="39" grpId="0" bldLvl="0" animBg="1"/>
      <p:bldP spid="39" grpId="1" animBg="1"/>
      <p:bldP spid="41" grpId="0" bldLvl="0" animBg="1"/>
      <p:bldP spid="41" grpId="1" animBg="1"/>
      <p:bldP spid="42" grpId="0" bldLvl="0" animBg="1"/>
      <p:bldP spid="42" grpId="1" animBg="1"/>
      <p:bldP spid="26" grpId="0" bldLvl="0" animBg="1"/>
      <p:bldP spid="26" grpId="1" animBg="1"/>
      <p:bldP spid="28" grpId="0" bldLvl="0" animBg="1"/>
      <p:bldP spid="28" grpId="1" animBg="1"/>
      <p:bldP spid="31" grpId="0" bldLvl="0" animBg="1"/>
      <p:bldP spid="31" grpId="1" animBg="1"/>
      <p:bldP spid="32" grpId="0" bldLvl="0" animBg="1"/>
      <p:bldP spid="32" grpId="1" animBg="1"/>
      <p:bldP spid="33" grpId="0" bldLvl="0" animBg="1"/>
      <p:bldP spid="33" grpId="1" animBg="1"/>
      <p:bldP spid="34" grpId="0" bldLvl="0" animBg="1"/>
      <p:bldP spid="34" grpId="1" animBg="1"/>
      <p:bldP spid="35" grpId="0" bldLvl="0" animBg="1"/>
      <p:bldP spid="3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7" name="文本框 33793"/>
          <p:cNvSpPr txBox="1"/>
          <p:nvPr>
            <p:custDataLst>
              <p:tags r:id="rId2"/>
            </p:custDataLst>
          </p:nvPr>
        </p:nvSpPr>
        <p:spPr>
          <a:xfrm>
            <a:off x="2923324" y="146029"/>
            <a:ext cx="4608308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b="1" noProof="1" smtClean="0">
                <a:latin typeface="Tahoma" panose="020B0604030504040204" pitchFamily="34" charset="0"/>
              </a:rPr>
              <a:t>冷战表现</a:t>
            </a:r>
            <a:r>
              <a:rPr lang="en-US" altLang="zh-CN" sz="2400" b="1" noProof="1" smtClean="0">
                <a:latin typeface="Tahoma" panose="020B0604030504040204" pitchFamily="34" charset="0"/>
              </a:rPr>
              <a:t>——</a:t>
            </a:r>
            <a:r>
              <a:rPr lang="zh-CN" altLang="en-US" sz="2400" b="1" noProof="1" smtClean="0">
                <a:latin typeface="Tahoma" panose="020B0604030504040204" pitchFamily="34" charset="0"/>
              </a:rPr>
              <a:t>杜鲁门主义</a:t>
            </a:r>
            <a:endParaRPr lang="zh-CN" altLang="en-US" sz="2400" b="1" noProof="1">
              <a:latin typeface="Tahoma" panose="020B0604030504040204" pitchFamily="34" charset="0"/>
            </a:endParaRPr>
          </a:p>
        </p:txBody>
      </p:sp>
      <p:sp>
        <p:nvSpPr>
          <p:cNvPr id="6" name="Text Box 4"/>
          <p:cNvSpPr txBox="1"/>
          <p:nvPr>
            <p:custDataLst>
              <p:tags r:id="rId3"/>
            </p:custDataLst>
          </p:nvPr>
        </p:nvSpPr>
        <p:spPr>
          <a:xfrm>
            <a:off x="345606" y="725790"/>
            <a:ext cx="8560504" cy="3108543"/>
          </a:xfrm>
          <a:prstGeom prst="rect">
            <a:avLst/>
          </a:prstGeom>
          <a:noFill/>
          <a:ln w="19050" cap="flat" cmpd="thinThick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lvl="0">
              <a:lnSpc>
                <a:spcPts val="3500"/>
              </a:lnSpc>
              <a:spcBef>
                <a:spcPct val="0"/>
              </a:spcBef>
            </a:pPr>
            <a:r>
              <a:rPr lang="zh-CN" altLang="en-US" sz="1950" b="1" dirty="0">
                <a:latin typeface="+mj-ea"/>
                <a:ea typeface="+mj-ea"/>
              </a:rPr>
              <a:t>材料一</a:t>
            </a:r>
            <a:r>
              <a:rPr lang="zh-CN" altLang="en-US" sz="2100" dirty="0">
                <a:latin typeface="+mj-ea"/>
                <a:ea typeface="+mj-ea"/>
                <a:sym typeface="+mn-ea"/>
              </a:rPr>
              <a:t>“希腊和土耳其受到共产主义的威胁</a:t>
            </a:r>
            <a:r>
              <a:rPr lang="zh-CN" altLang="en-US" sz="2100" dirty="0">
                <a:solidFill>
                  <a:prstClr val="black"/>
                </a:solidFill>
                <a:latin typeface="+mj-ea"/>
                <a:ea typeface="+mj-ea"/>
                <a:cs typeface="黑体" panose="02010609060101010101" pitchFamily="49" charset="-122"/>
                <a:sym typeface="+mn-ea"/>
              </a:rPr>
              <a:t>……</a:t>
            </a:r>
            <a:r>
              <a:rPr lang="zh-CN" altLang="en-US" sz="2100" dirty="0">
                <a:latin typeface="+mj-ea"/>
                <a:ea typeface="+mj-ea"/>
                <a:sym typeface="+mn-ea"/>
              </a:rPr>
              <a:t>通过直接或间接侵犯而强加于各国自由人民的</a:t>
            </a:r>
            <a:r>
              <a:rPr lang="zh-CN" altLang="en-US" sz="2100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极权政体</a:t>
            </a:r>
            <a:r>
              <a:rPr lang="zh-CN" altLang="en-US" sz="2100" dirty="0">
                <a:latin typeface="+mj-ea"/>
                <a:ea typeface="+mj-ea"/>
                <a:sym typeface="+mn-ea"/>
              </a:rPr>
              <a:t>，削弱着国际和平的基础，因而也危害美国的安全。“世界各国的自由人民都在期待我们的支持，以维护他们的自由”。</a:t>
            </a:r>
            <a:r>
              <a:rPr lang="zh-CN" altLang="zh-CN" sz="2100" dirty="0">
                <a:latin typeface="+mj-ea"/>
                <a:ea typeface="+mj-ea"/>
                <a:sym typeface="+mn-ea"/>
              </a:rPr>
              <a:t>“美国有领导</a:t>
            </a:r>
            <a:r>
              <a:rPr lang="zh-CN" altLang="zh-CN" sz="2100" dirty="0">
                <a:solidFill>
                  <a:srgbClr val="FF0000"/>
                </a:solidFill>
                <a:latin typeface="+mj-ea"/>
                <a:ea typeface="+mj-ea"/>
                <a:sym typeface="+mn-ea"/>
              </a:rPr>
              <a:t>自由世界</a:t>
            </a:r>
            <a:r>
              <a:rPr lang="zh-CN" altLang="zh-CN" sz="2100" dirty="0">
                <a:latin typeface="+mj-ea"/>
                <a:ea typeface="+mj-ea"/>
                <a:sym typeface="+mn-ea"/>
              </a:rPr>
              <a:t>的使命，以防止共产主义的渗入”。不论在什么地方，不论直接或间接侵略威胁了和平，都与美国安全有关,美国都有权干涉。</a:t>
            </a:r>
            <a:r>
              <a:rPr lang="en-US" altLang="zh-CN" sz="2100" dirty="0">
                <a:latin typeface="+mj-ea"/>
                <a:ea typeface="+mj-ea"/>
                <a:sym typeface="+mn-ea"/>
              </a:rPr>
              <a:t>”</a:t>
            </a:r>
            <a:endParaRPr lang="en-US" altLang="zh-CN" sz="2100" dirty="0">
              <a:latin typeface="+mj-ea"/>
              <a:ea typeface="+mj-ea"/>
              <a:sym typeface="+mn-ea"/>
            </a:endParaRPr>
          </a:p>
          <a:p>
            <a:r>
              <a:rPr lang="zh-CN" altLang="en-US" sz="2100" dirty="0">
                <a:solidFill>
                  <a:schemeClr val="tx2"/>
                </a:solidFill>
                <a:latin typeface="+mj-ea"/>
                <a:ea typeface="+mj-ea"/>
              </a:rPr>
              <a:t>                </a:t>
            </a:r>
            <a:r>
              <a:rPr lang="en-US" altLang="zh-CN" sz="2100" dirty="0">
                <a:solidFill>
                  <a:schemeClr val="tx2"/>
                </a:solidFill>
                <a:latin typeface="+mj-ea"/>
                <a:ea typeface="+mj-ea"/>
              </a:rPr>
              <a:t>        </a:t>
            </a:r>
            <a:r>
              <a:rPr lang="en-US" altLang="zh-CN" sz="2100" dirty="0" smtClean="0">
                <a:solidFill>
                  <a:schemeClr val="tx2"/>
                </a:solidFill>
                <a:latin typeface="+mj-ea"/>
                <a:ea typeface="+mj-ea"/>
              </a:rPr>
              <a:t>——</a:t>
            </a:r>
            <a:r>
              <a:rPr lang="zh-CN" altLang="en-US" sz="2100" dirty="0" smtClean="0">
                <a:solidFill>
                  <a:schemeClr val="tx2"/>
                </a:solidFill>
                <a:latin typeface="+mj-ea"/>
                <a:ea typeface="+mj-ea"/>
                <a:sym typeface="+mn-ea"/>
              </a:rPr>
              <a:t> </a:t>
            </a:r>
            <a:r>
              <a:rPr lang="en-US" altLang="zh-CN" sz="2100" dirty="0">
                <a:latin typeface="+mj-ea"/>
                <a:ea typeface="+mj-ea"/>
                <a:sym typeface="+mn-ea"/>
              </a:rPr>
              <a:t>1947</a:t>
            </a:r>
            <a:r>
              <a:rPr lang="zh-CN" altLang="en-US" sz="2100" dirty="0">
                <a:latin typeface="+mj-ea"/>
                <a:ea typeface="+mj-ea"/>
                <a:sym typeface="+mn-ea"/>
              </a:rPr>
              <a:t>年</a:t>
            </a:r>
            <a:r>
              <a:rPr lang="en-US" altLang="zh-CN" sz="2100" dirty="0">
                <a:latin typeface="+mj-ea"/>
                <a:ea typeface="+mj-ea"/>
                <a:sym typeface="+mn-ea"/>
              </a:rPr>
              <a:t>3</a:t>
            </a:r>
            <a:r>
              <a:rPr lang="zh-CN" altLang="en-US" sz="2100" dirty="0">
                <a:latin typeface="+mj-ea"/>
                <a:ea typeface="+mj-ea"/>
                <a:sym typeface="+mn-ea"/>
              </a:rPr>
              <a:t>月</a:t>
            </a:r>
            <a:r>
              <a:rPr lang="en-US" altLang="zh-CN" sz="2100" dirty="0">
                <a:latin typeface="+mj-ea"/>
                <a:ea typeface="+mj-ea"/>
                <a:sym typeface="+mn-ea"/>
              </a:rPr>
              <a:t>12</a:t>
            </a:r>
            <a:r>
              <a:rPr lang="zh-CN" altLang="en-US" sz="2100" dirty="0">
                <a:latin typeface="+mj-ea"/>
                <a:ea typeface="+mj-ea"/>
                <a:sym typeface="+mn-ea"/>
              </a:rPr>
              <a:t>日杜鲁门在国会宣读咨文</a:t>
            </a:r>
            <a:endParaRPr lang="zh-CN" altLang="en-US" sz="2100" dirty="0">
              <a:solidFill>
                <a:schemeClr val="tx2"/>
              </a:solidFill>
              <a:latin typeface="+mj-ea"/>
              <a:ea typeface="+mj-ea"/>
            </a:endParaRPr>
          </a:p>
        </p:txBody>
      </p: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345605" y="3857873"/>
            <a:ext cx="8395057" cy="9900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defTabSz="914400" eaLnBrk="1" hangingPunct="1">
              <a:lnSpc>
                <a:spcPts val="3500"/>
              </a:lnSpc>
              <a:buClrTx/>
              <a:buSzTx/>
              <a:buFontTx/>
              <a:buNone/>
              <a:defRPr/>
            </a:pPr>
            <a:r>
              <a:rPr kumimoji="1" lang="zh-CN" altLang="en-US" sz="2400" b="1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（</a:t>
            </a:r>
            <a:r>
              <a:rPr kumimoji="1" lang="en-US" altLang="zh-CN" sz="2400" b="1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1</a:t>
            </a:r>
            <a:r>
              <a:rPr kumimoji="1" lang="zh-CN" altLang="en-US" sz="2400" b="1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）材料中“极权政体”、“自由世界”分别指的是什么</a:t>
            </a:r>
            <a:r>
              <a:rPr kumimoji="1" lang="zh-CN" altLang="en-US" sz="2400" b="1" noProof="0" dirty="0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？</a:t>
            </a:r>
            <a:endParaRPr kumimoji="1" lang="en-US" altLang="zh-CN" sz="2400" b="1" noProof="0" dirty="0" smtClean="0"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R="0" defTabSz="914400" eaLnBrk="1" hangingPunct="1">
              <a:lnSpc>
                <a:spcPts val="3500"/>
              </a:lnSpc>
              <a:buClrTx/>
              <a:buSzTx/>
              <a:buFontTx/>
              <a:buNone/>
              <a:defRPr/>
            </a:pPr>
            <a:r>
              <a:rPr kumimoji="1" lang="zh-CN" altLang="en-US" sz="2400" b="1" noProof="0" dirty="0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这</a:t>
            </a:r>
            <a:r>
              <a:rPr kumimoji="1" lang="zh-CN" altLang="en-US" sz="2400" b="1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篇演说的实质是什么</a:t>
            </a:r>
            <a:r>
              <a:rPr kumimoji="1" lang="zh-CN" altLang="en-US" sz="2400" b="1" noProof="0" dirty="0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？</a:t>
            </a:r>
            <a:endParaRPr kumimoji="1" lang="en-US" altLang="zh-CN" sz="24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5"/>
            </p:custDataLst>
          </p:nvPr>
        </p:nvCxnSpPr>
        <p:spPr>
          <a:xfrm>
            <a:off x="285040" y="3433622"/>
            <a:ext cx="207200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>
            <p:custDataLst>
              <p:tags r:id="rId6"/>
            </p:custDataLst>
          </p:nvPr>
        </p:nvCxnSpPr>
        <p:spPr>
          <a:xfrm>
            <a:off x="5796383" y="2572244"/>
            <a:ext cx="248094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7"/>
            </p:custDataLst>
          </p:nvPr>
        </p:nvCxnSpPr>
        <p:spPr>
          <a:xfrm>
            <a:off x="1987709" y="2560692"/>
            <a:ext cx="323977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428331" y="843558"/>
            <a:ext cx="2395054" cy="461665"/>
            <a:chOff x="6084168" y="204244"/>
            <a:chExt cx="2395054" cy="461665"/>
          </a:xfrm>
        </p:grpSpPr>
        <p:sp>
          <p:nvSpPr>
            <p:cNvPr id="3" name="圆角矩形标注 2"/>
            <p:cNvSpPr/>
            <p:nvPr/>
          </p:nvSpPr>
          <p:spPr>
            <a:xfrm>
              <a:off x="6084168" y="255057"/>
              <a:ext cx="2304503" cy="360040"/>
            </a:xfrm>
            <a:prstGeom prst="wedgeRoundRectCallout">
              <a:avLst>
                <a:gd name="adj1" fmla="val -17216"/>
                <a:gd name="adj2" fmla="val 83982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102958" y="204244"/>
              <a:ext cx="23762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社会主义国家</a:t>
              </a: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779912" y="1635646"/>
            <a:ext cx="2395054" cy="461665"/>
            <a:chOff x="6084168" y="204244"/>
            <a:chExt cx="2395054" cy="461665"/>
          </a:xfrm>
        </p:grpSpPr>
        <p:sp>
          <p:nvSpPr>
            <p:cNvPr id="20" name="圆角矩形标注 19"/>
            <p:cNvSpPr/>
            <p:nvPr/>
          </p:nvSpPr>
          <p:spPr>
            <a:xfrm>
              <a:off x="6084168" y="255057"/>
              <a:ext cx="2304503" cy="360040"/>
            </a:xfrm>
            <a:prstGeom prst="wedgeRoundRectCallout">
              <a:avLst>
                <a:gd name="adj1" fmla="val -17216"/>
                <a:gd name="adj2" fmla="val 83982"/>
                <a:gd name="adj3" fmla="val 166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02958" y="204244"/>
              <a:ext cx="23762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资本主义国家</a:t>
              </a: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>
            <p:custDataLst>
              <p:tags r:id="rId1"/>
            </p:custDataLst>
          </p:nvPr>
        </p:nvSpPr>
        <p:spPr>
          <a:xfrm>
            <a:off x="467544" y="773079"/>
            <a:ext cx="8395057" cy="9900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defTabSz="914400" eaLnBrk="1" hangingPunct="1">
              <a:lnSpc>
                <a:spcPts val="3500"/>
              </a:lnSpc>
              <a:buClrTx/>
              <a:buSzTx/>
              <a:buFontTx/>
              <a:buNone/>
              <a:defRPr/>
            </a:pPr>
            <a:r>
              <a:rPr kumimoji="1" lang="zh-CN" altLang="en-US" sz="2400" b="1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（</a:t>
            </a:r>
            <a:r>
              <a:rPr kumimoji="1" lang="en-US" altLang="zh-CN" sz="2400" b="1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1</a:t>
            </a:r>
            <a:r>
              <a:rPr kumimoji="1" lang="zh-CN" altLang="en-US" sz="2400" b="1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）材料中“极权政体”、“自由世界”分别指的是什么</a:t>
            </a:r>
            <a:r>
              <a:rPr kumimoji="1" lang="zh-CN" altLang="en-US" sz="2400" b="1" noProof="0" dirty="0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？</a:t>
            </a:r>
            <a:endParaRPr kumimoji="1" lang="en-US" altLang="zh-CN" sz="2400" b="1" noProof="0" dirty="0" smtClean="0"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R="0" defTabSz="914400" eaLnBrk="1" hangingPunct="1">
              <a:lnSpc>
                <a:spcPts val="3500"/>
              </a:lnSpc>
              <a:buClrTx/>
              <a:buSzTx/>
              <a:buFontTx/>
              <a:buNone/>
              <a:defRPr/>
            </a:pPr>
            <a:r>
              <a:rPr kumimoji="1" lang="zh-CN" altLang="en-US" sz="2400" b="1" noProof="0" dirty="0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这</a:t>
            </a:r>
            <a:r>
              <a:rPr kumimoji="1" lang="zh-CN" altLang="en-US" sz="2400" b="1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篇演说的实质是什么</a:t>
            </a:r>
            <a:r>
              <a:rPr kumimoji="1" lang="zh-CN" altLang="en-US" sz="2400" b="1" noProof="0" dirty="0" smtClean="0"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？</a:t>
            </a:r>
            <a:endParaRPr kumimoji="1" lang="en-US" altLang="zh-CN" sz="24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文本框 11"/>
          <p:cNvSpPr txBox="1"/>
          <p:nvPr>
            <p:custDataLst>
              <p:tags r:id="rId2"/>
            </p:custDataLst>
          </p:nvPr>
        </p:nvSpPr>
        <p:spPr>
          <a:xfrm>
            <a:off x="534480" y="1729956"/>
            <a:ext cx="8251041" cy="461665"/>
          </a:xfrm>
          <a:prstGeom prst="rect">
            <a:avLst/>
          </a:prstGeom>
          <a:noFill/>
          <a:ln w="38100">
            <a:noFill/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实质：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干涉别国内政，遏制共产主义和苏联，称霸世界</a:t>
            </a:r>
            <a:endParaRPr lang="zh-CN" altLang="en-US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17"/>
          <p:cNvSpPr txBox="1"/>
          <p:nvPr>
            <p:custDataLst>
              <p:tags r:id="rId3"/>
            </p:custDataLst>
          </p:nvPr>
        </p:nvSpPr>
        <p:spPr>
          <a:xfrm>
            <a:off x="539551" y="2211710"/>
            <a:ext cx="8144296" cy="18002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noAutofit/>
          </a:bodyPr>
          <a:lstStyle/>
          <a:p>
            <a:pPr indent="457200">
              <a:lnSpc>
                <a:spcPct val="130000"/>
              </a:lnSpc>
            </a:pPr>
            <a:r>
              <a:rPr lang="zh-CN" altLang="zh-CN" sz="2200" b="1" dirty="0">
                <a:latin typeface="+mj-ea"/>
                <a:ea typeface="+mj-ea"/>
              </a:rPr>
              <a:t>美国著名评论家李普曼在谈到杜鲁门主义的真实目的时指出：</a:t>
            </a:r>
            <a:r>
              <a:rPr lang="en-US" altLang="zh-CN" sz="2200" b="1" dirty="0">
                <a:latin typeface="+mj-ea"/>
                <a:ea typeface="+mj-ea"/>
              </a:rPr>
              <a:t>“</a:t>
            </a:r>
            <a:r>
              <a:rPr lang="zh-CN" altLang="zh-CN" sz="2200" b="1" dirty="0">
                <a:latin typeface="+mj-ea"/>
                <a:ea typeface="+mj-ea"/>
              </a:rPr>
              <a:t>我们选择希腊和土耳其不是因为它们特别需要援助，也不是因为它们是民主的光辉典范，而是因为它们是通向黑海和苏联的心脏的战略大门。</a:t>
            </a:r>
            <a:r>
              <a:rPr lang="en-US" altLang="zh-CN" sz="2200" b="1" dirty="0">
                <a:latin typeface="+mj-ea"/>
                <a:ea typeface="+mj-ea"/>
              </a:rPr>
              <a:t>”</a:t>
            </a:r>
            <a:endParaRPr lang="en-US" altLang="zh-CN" sz="2200" b="1" dirty="0">
              <a:latin typeface="+mj-ea"/>
              <a:ea typeface="+mj-ea"/>
            </a:endParaRPr>
          </a:p>
          <a:p>
            <a:pPr indent="457200">
              <a:lnSpc>
                <a:spcPct val="130000"/>
              </a:lnSpc>
            </a:pPr>
            <a:endParaRPr lang="zh-CN" altLang="zh-CN" sz="2200" b="1" dirty="0">
              <a:latin typeface="+mj-ea"/>
              <a:ea typeface="+mj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827583" y="4155926"/>
            <a:ext cx="7856263" cy="5702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72324" tIns="36162" rIns="72324" bIns="36162">
            <a:noAutofit/>
          </a:bodyPr>
          <a:lstStyle/>
          <a:p>
            <a:pPr defTabSz="963930"/>
            <a:r>
              <a:rPr lang="zh-CN" altLang="en-US" sz="24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影响：标志着美苏战时同盟关系正式破裂、冷战</a:t>
            </a:r>
            <a:r>
              <a:rPr lang="zh-CN" altLang="en-US" sz="30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开始。</a:t>
            </a:r>
            <a:endParaRPr lang="zh-CN" altLang="en-US" sz="3000" b="1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  <p:bldP spid="3" grpId="1" animBg="1"/>
      <p:bldP spid="4" grpId="0" animBg="1"/>
      <p:bldP spid="5" grpId="0" bldLvl="0"/>
      <p:bldP spid="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14793" y="771550"/>
            <a:ext cx="1242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ea typeface="黑体" panose="02010609060101010101" pitchFamily="49" charset="-122"/>
              </a:rPr>
              <a:t>材料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二</a:t>
            </a:r>
            <a:endParaRPr lang="zh-CN" altLang="en-US" sz="2400" b="1" dirty="0">
              <a:ea typeface="黑体" panose="02010609060101010101" pitchFamily="49" charset="-122"/>
            </a:endParaRPr>
          </a:p>
        </p:txBody>
      </p:sp>
      <p:pic>
        <p:nvPicPr>
          <p:cNvPr id="3" name="图片 16389" descr="马歇尔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453" y="1948794"/>
            <a:ext cx="1681234" cy="1365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62141" y="704215"/>
            <a:ext cx="8292792" cy="1477328"/>
          </a:xfrm>
          <a:prstGeom prst="rect">
            <a:avLst/>
          </a:prstGeom>
          <a:noFill/>
          <a:ln w="41275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4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美国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应该尽力协助世界回复至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经济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健全常态</a:t>
            </a:r>
            <a:r>
              <a:rPr lang="en-US" altLang="zh-CN" sz="24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24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24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美国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政府能够尽力缓和局势，协助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欧洲走上复兴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道路。     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r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</a:t>
            </a:r>
            <a:r>
              <a:rPr lang="en-US" altLang="zh-CN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马歇尔</a:t>
            </a:r>
            <a:r>
              <a:rPr lang="zh-CN" altLang="en-US" sz="24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在哈佛大学的演说</a:t>
            </a:r>
            <a:endParaRPr lang="zh-CN" altLang="en-US" sz="24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对话气泡: 圆角矩形 10"/>
          <p:cNvSpPr/>
          <p:nvPr>
            <p:custDataLst>
              <p:tags r:id="rId6"/>
            </p:custDataLst>
          </p:nvPr>
        </p:nvSpPr>
        <p:spPr>
          <a:xfrm flipH="1">
            <a:off x="6083935" y="3724275"/>
            <a:ext cx="3001645" cy="1112520"/>
          </a:xfrm>
          <a:prstGeom prst="wedgeRoundRectCallout">
            <a:avLst>
              <a:gd name="adj1" fmla="val 69817"/>
              <a:gd name="adj2" fmla="val -8260"/>
              <a:gd name="adj3" fmla="val 16667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>
            <p:custDataLst>
              <p:tags r:id="rId7"/>
            </p:custDataLst>
          </p:nvPr>
        </p:nvSpPr>
        <p:spPr>
          <a:xfrm>
            <a:off x="2983682" y="3726467"/>
            <a:ext cx="44875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  <a:sym typeface="+mn-ea"/>
              </a:rPr>
              <a:t>控制西欧</a:t>
            </a:r>
            <a:r>
              <a:rPr lang="zh-CN" altLang="en-US" sz="2400" b="1" dirty="0" smtClean="0">
                <a:solidFill>
                  <a:srgbClr val="FF0000"/>
                </a:solidFill>
                <a:ea typeface="黑体" panose="02010609060101010101" pitchFamily="49" charset="-122"/>
                <a:sym typeface="+mn-ea"/>
              </a:rPr>
              <a:t>，稳定资本主</a:t>
            </a:r>
            <a:r>
              <a:rPr lang="zh-CN" altLang="en-US" sz="2400" b="1" dirty="0">
                <a:solidFill>
                  <a:srgbClr val="FF0000"/>
                </a:solidFill>
                <a:ea typeface="黑体" panose="02010609060101010101" pitchFamily="49" charset="-122"/>
                <a:sym typeface="+mn-ea"/>
              </a:rPr>
              <a:t>义制度</a:t>
            </a:r>
            <a:endParaRPr lang="zh-CN" altLang="en-US" sz="2400" dirty="0">
              <a:ea typeface="黑体" panose="02010609060101010101" pitchFamily="49" charset="-122"/>
            </a:endParaRPr>
          </a:p>
        </p:txBody>
      </p:sp>
      <p:pic>
        <p:nvPicPr>
          <p:cNvPr id="17" name="图片 6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850" y="3220085"/>
            <a:ext cx="2416810" cy="151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9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29759" y="2232101"/>
            <a:ext cx="6579870" cy="880562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  <a:miter lim="800000"/>
          </a:ln>
        </p:spPr>
        <p:txBody>
          <a:bodyPr wrap="square" anchor="ctr">
            <a:spAutoFit/>
          </a:bodyPr>
          <a:lstStyle/>
          <a:p>
            <a:pPr eaLnBrk="0" hangingPunct="0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en-US" altLang="zh-CN" sz="2200" b="1" dirty="0">
                <a:latin typeface="+mj-ea"/>
                <a:ea typeface="+mj-ea"/>
              </a:rPr>
              <a:t>  </a:t>
            </a:r>
            <a:r>
              <a:rPr lang="zh-CN" altLang="en-US" sz="2200" b="1" dirty="0">
                <a:latin typeface="+mj-ea"/>
                <a:ea typeface="+mj-ea"/>
              </a:rPr>
              <a:t>我们每接受一笔贷款，我们的独立便减少一分。    </a:t>
            </a:r>
            <a:endParaRPr lang="zh-CN" altLang="en-US" sz="2200" b="1" dirty="0">
              <a:latin typeface="+mj-ea"/>
              <a:ea typeface="+mj-ea"/>
            </a:endParaRPr>
          </a:p>
          <a:p>
            <a:pPr algn="r" eaLnBrk="0" hangingPunct="0">
              <a:lnSpc>
                <a:spcPct val="125000"/>
              </a:lnSpc>
              <a:buFont typeface="Arial" panose="020B0604020202020204" pitchFamily="34" charset="0"/>
              <a:buNone/>
            </a:pPr>
            <a:r>
              <a:rPr lang="en-US" altLang="zh-CN" sz="2200" b="1" dirty="0" smtClean="0">
                <a:latin typeface="+mj-ea"/>
                <a:ea typeface="+mj-ea"/>
              </a:rPr>
              <a:t>——</a:t>
            </a:r>
            <a:r>
              <a:rPr lang="zh-CN" altLang="en-US" sz="2200" b="1" dirty="0">
                <a:latin typeface="+mj-ea"/>
                <a:ea typeface="+mj-ea"/>
              </a:rPr>
              <a:t>法国总理皮拉尔迪</a:t>
            </a:r>
            <a:r>
              <a:rPr lang="zh-CN" altLang="en-US" sz="2200" dirty="0">
                <a:latin typeface="+mj-ea"/>
                <a:ea typeface="+mj-ea"/>
              </a:rPr>
              <a:t> </a:t>
            </a:r>
            <a:endParaRPr lang="zh-CN" altLang="en-US" sz="2200" dirty="0">
              <a:latin typeface="+mj-ea"/>
              <a:ea typeface="+mj-ea"/>
            </a:endParaRPr>
          </a:p>
        </p:txBody>
      </p:sp>
      <p:sp>
        <p:nvSpPr>
          <p:cNvPr id="19" name="文本框 16395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237664" y="3241293"/>
            <a:ext cx="523360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 dirty="0" smtClean="0"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ea typeface="黑体" panose="02010609060101010101" pitchFamily="49" charset="-122"/>
              </a:rPr>
              <a:t>2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）马歇尔计划</a:t>
            </a:r>
            <a:r>
              <a:rPr lang="zh-CN" altLang="en-US" sz="2400" b="1" dirty="0">
                <a:ea typeface="黑体" panose="02010609060101010101" pitchFamily="49" charset="-122"/>
              </a:rPr>
              <a:t>的真实目的是什么？</a:t>
            </a:r>
            <a:endParaRPr lang="zh-CN" altLang="en-US" sz="2400" b="1" dirty="0">
              <a:ea typeface="黑体" panose="02010609060101010101" pitchFamily="49" charset="-122"/>
            </a:endParaRPr>
          </a:p>
        </p:txBody>
      </p:sp>
      <p:sp>
        <p:nvSpPr>
          <p:cNvPr id="6" name="文本框 16395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794227" y="4275435"/>
            <a:ext cx="5988959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l">
              <a:buClrTx/>
              <a:buSzTx/>
              <a:buFont typeface="Arial" panose="020B0604020202020204" pitchFamily="34" charset="0"/>
            </a:pPr>
            <a:r>
              <a:rPr lang="zh-CN" altLang="en-US" sz="2400" b="1" dirty="0">
                <a:solidFill>
                  <a:srgbClr val="0070C0"/>
                </a:solidFill>
                <a:ea typeface="黑体" panose="02010609060101010101" pitchFamily="49" charset="-122"/>
                <a:sym typeface="+mn-ea"/>
              </a:rPr>
              <a:t>马歇尔计划的影响？（西欧；美国）</a:t>
            </a:r>
            <a:endParaRPr lang="zh-CN" altLang="en-US" sz="2400" b="1" dirty="0">
              <a:solidFill>
                <a:srgbClr val="0070C0"/>
              </a:solidFill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3" name="文本框 33793"/>
          <p:cNvSpPr txBox="1"/>
          <p:nvPr>
            <p:custDataLst>
              <p:tags r:id="rId13"/>
            </p:custDataLst>
          </p:nvPr>
        </p:nvSpPr>
        <p:spPr>
          <a:xfrm>
            <a:off x="2923324" y="146029"/>
            <a:ext cx="4608308" cy="4616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b="1" noProof="1" smtClean="0">
                <a:latin typeface="Tahoma" panose="020B0604030504040204" pitchFamily="34" charset="0"/>
              </a:rPr>
              <a:t>冷战表现</a:t>
            </a:r>
            <a:r>
              <a:rPr lang="en-US" altLang="zh-CN" sz="2400" b="1" noProof="1" smtClean="0">
                <a:latin typeface="Tahoma" panose="020B0604030504040204" pitchFamily="34" charset="0"/>
              </a:rPr>
              <a:t>——</a:t>
            </a:r>
            <a:r>
              <a:rPr lang="zh-CN" altLang="en-US" sz="2400" b="1" noProof="1" smtClean="0">
                <a:latin typeface="Tahoma" panose="020B0604030504040204" pitchFamily="34" charset="0"/>
              </a:rPr>
              <a:t>马歇尔计划</a:t>
            </a:r>
            <a:endParaRPr lang="zh-CN" altLang="en-US" sz="2400" b="1" noProof="1">
              <a:latin typeface="Tahoma" panose="020B0604030504040204" pitchFamily="34" charset="0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  <p:bldP spid="4" grpId="0"/>
      <p:bldP spid="5" grpId="0" animBg="1"/>
      <p:bldP spid="19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pic>
        <p:nvPicPr>
          <p:cNvPr id="7" name="Picture 4" descr="12875328000787801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403860" y="843915"/>
            <a:ext cx="2512060" cy="2687320"/>
          </a:xfrm>
          <a:prstGeom prst="rect">
            <a:avLst/>
          </a:prstGeom>
          <a:noFill/>
          <a:ln w="9525">
            <a:noFill/>
          </a:ln>
          <a:effectLst>
            <a:softEdge rad="165100"/>
          </a:effectLst>
        </p:spPr>
      </p:pic>
      <p:sp>
        <p:nvSpPr>
          <p:cNvPr id="18" name="文本框 17"/>
          <p:cNvSpPr txBox="1"/>
          <p:nvPr>
            <p:custDataLst>
              <p:tags r:id="rId4"/>
            </p:custDataLst>
          </p:nvPr>
        </p:nvSpPr>
        <p:spPr>
          <a:xfrm>
            <a:off x="3275856" y="2578111"/>
            <a:ext cx="2993390" cy="4445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源于：雅尔塔会议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2915920" y="1059582"/>
            <a:ext cx="5862320" cy="15121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latin typeface="+mn-ea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latin typeface="+mn-ea"/>
                <a:ea typeface="黑体" panose="02010609060101010101" pitchFamily="49" charset="-122"/>
              </a:rPr>
              <a:t>3</a:t>
            </a:r>
            <a:r>
              <a:rPr lang="zh-CN" altLang="en-US" sz="2400" b="1" dirty="0">
                <a:latin typeface="+mn-ea"/>
                <a:ea typeface="黑体" panose="02010609060101010101" pitchFamily="49" charset="-122"/>
              </a:rPr>
              <a:t>）图一德国的格局源于哪一会议？请结合课本</a:t>
            </a:r>
            <a:r>
              <a:rPr lang="en-US" altLang="zh-CN" sz="2400" b="1" dirty="0">
                <a:latin typeface="+mn-ea"/>
                <a:ea typeface="黑体" panose="02010609060101010101" pitchFamily="49" charset="-122"/>
              </a:rPr>
              <a:t>p75-76</a:t>
            </a:r>
            <a:r>
              <a:rPr lang="zh-CN" altLang="en-US" sz="2400" b="1" dirty="0">
                <a:latin typeface="+mn-ea"/>
                <a:ea typeface="黑体" panose="02010609060101010101" pitchFamily="49" charset="-122"/>
              </a:rPr>
              <a:t>概括美苏冷战在德国对抗的表现？这种对抗最终带来什么影响？</a:t>
            </a:r>
            <a:endParaRPr lang="zh-CN" altLang="en-US" sz="2400" b="1" dirty="0">
              <a:latin typeface="+mn-ea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3579862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+mj-ea"/>
                <a:ea typeface="+mj-ea"/>
              </a:rPr>
              <a:t>图一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1"/>
      <p:bldP spid="18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4" r="13974" b="25049"/>
          <a:stretch>
            <a:fillRect/>
          </a:stretch>
        </p:blipFill>
        <p:spPr>
          <a:xfrm>
            <a:off x="539750" y="843280"/>
            <a:ext cx="6800215" cy="3543300"/>
          </a:xfrm>
          <a:prstGeom prst="roundRect">
            <a:avLst>
              <a:gd name="adj" fmla="val 5022"/>
            </a:avLst>
          </a:prstGeom>
          <a:ln>
            <a:solidFill>
              <a:schemeClr val="bg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图片 2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740" y="998220"/>
            <a:ext cx="2580005" cy="2494915"/>
          </a:xfrm>
          <a:prstGeom prst="rect">
            <a:avLst/>
          </a:prstGeom>
        </p:spPr>
      </p:pic>
      <p:pic>
        <p:nvPicPr>
          <p:cNvPr id="4" name="图片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3250" y="915670"/>
            <a:ext cx="2089785" cy="14973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TextBox 51"/>
          <p:cNvSpPr txBox="1"/>
          <p:nvPr/>
        </p:nvSpPr>
        <p:spPr>
          <a:xfrm>
            <a:off x="755650" y="2329815"/>
            <a:ext cx="498475" cy="1816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柏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6" name="TextBox 51"/>
          <p:cNvSpPr txBox="1"/>
          <p:nvPr/>
        </p:nvSpPr>
        <p:spPr>
          <a:xfrm>
            <a:off x="755650" y="1788795"/>
            <a:ext cx="498475" cy="1816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次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7" name="TextBox 51"/>
          <p:cNvSpPr txBox="1"/>
          <p:nvPr/>
        </p:nvSpPr>
        <p:spPr>
          <a:xfrm>
            <a:off x="755650" y="1281430"/>
            <a:ext cx="498475" cy="1816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一</a:t>
            </a:r>
            <a:endParaRPr lang="zh-CN" alt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8" name="TextBox 51"/>
          <p:cNvSpPr txBox="1"/>
          <p:nvPr/>
        </p:nvSpPr>
        <p:spPr>
          <a:xfrm>
            <a:off x="755650" y="816610"/>
            <a:ext cx="498475" cy="1816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第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9" name="TextBox 51"/>
          <p:cNvSpPr txBox="1"/>
          <p:nvPr/>
        </p:nvSpPr>
        <p:spPr>
          <a:xfrm>
            <a:off x="742950" y="2825115"/>
            <a:ext cx="498475" cy="1816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林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0" name="TextBox 51"/>
          <p:cNvSpPr txBox="1"/>
          <p:nvPr/>
        </p:nvSpPr>
        <p:spPr>
          <a:xfrm>
            <a:off x="755650" y="3326130"/>
            <a:ext cx="498475" cy="1816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危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sp>
        <p:nvSpPr>
          <p:cNvPr id="11" name="TextBox 51"/>
          <p:cNvSpPr txBox="1"/>
          <p:nvPr/>
        </p:nvSpPr>
        <p:spPr>
          <a:xfrm>
            <a:off x="742950" y="3808095"/>
            <a:ext cx="498475" cy="1816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</a:rPr>
              <a:t>机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</a:endParaRPr>
          </a:p>
        </p:txBody>
      </p:sp>
      <p:pic>
        <p:nvPicPr>
          <p:cNvPr id="12" name="图片 11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6100" y="2728595"/>
            <a:ext cx="2225675" cy="14725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Box 27"/>
          <p:cNvSpPr txBox="1"/>
          <p:nvPr/>
        </p:nvSpPr>
        <p:spPr>
          <a:xfrm>
            <a:off x="1446262" y="3416935"/>
            <a:ext cx="7218045" cy="135597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no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+mn-ea"/>
                <a:ea typeface="+mn-ea"/>
              </a:rPr>
              <a:t>当时，苏联没有封锁空中通道，美、英通过空运向西柏林供应物资。美国也没有采取武力手段解除苏联对水陆交通的封锁。双方都留有余地。</a:t>
            </a:r>
            <a:endParaRPr lang="zh-CN" altLang="en-US" sz="2400" b="1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4" name="标注: 左箭头 50"/>
          <p:cNvSpPr/>
          <p:nvPr>
            <p:custDataLst>
              <p:tags r:id="rId5"/>
            </p:custDataLst>
          </p:nvPr>
        </p:nvSpPr>
        <p:spPr>
          <a:xfrm>
            <a:off x="6228080" y="2092960"/>
            <a:ext cx="2592392" cy="913765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2108"/>
            </a:avLst>
          </a:prstGeom>
          <a:solidFill>
            <a:schemeClr val="bg1"/>
          </a:solidFill>
          <a:ln w="254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方式</a:t>
            </a:r>
            <a:r>
              <a:rPr lang="zh-CN" altLang="en-US" sz="2400" b="1" dirty="0" smtClean="0">
                <a:solidFill>
                  <a:schemeClr val="tx1"/>
                </a:solidFill>
                <a:latin typeface="+mn-ea"/>
              </a:rPr>
              <a:t>：</a:t>
            </a:r>
            <a:endParaRPr lang="en-US" altLang="zh-CN" sz="2400" b="1" dirty="0" smtClean="0">
              <a:solidFill>
                <a:schemeClr val="tx1"/>
              </a:solidFill>
              <a:latin typeface="+mn-ea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+mn-ea"/>
              </a:rPr>
              <a:t>非战争非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和平</a:t>
            </a:r>
            <a:endParaRPr lang="zh-CN" altLang="en-US" sz="24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3" grpId="0" animBg="1"/>
      <p:bldP spid="13" grpId="1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 descr="v2-7e3efed8b5b7a87d4f1660e501906fce_hd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891540" y="812165"/>
            <a:ext cx="7346315" cy="3976370"/>
          </a:xfrm>
          <a:prstGeom prst="roundRect">
            <a:avLst>
              <a:gd name="adj" fmla="val 6955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4025146" y="2135346"/>
            <a:ext cx="553998" cy="71961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+mj-ea"/>
                <a:ea typeface="+mj-ea"/>
              </a:rPr>
              <a:t>西德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9" name="任意多边形 8"/>
          <p:cNvSpPr/>
          <p:nvPr>
            <p:custDataLst>
              <p:tags r:id="rId4"/>
            </p:custDataLst>
          </p:nvPr>
        </p:nvSpPr>
        <p:spPr>
          <a:xfrm>
            <a:off x="4017645" y="1671003"/>
            <a:ext cx="1051560" cy="1482566"/>
          </a:xfrm>
          <a:custGeom>
            <a:avLst/>
            <a:gdLst>
              <a:gd name="connisteX0" fmla="*/ 872426 w 1402016"/>
              <a:gd name="connsiteY0" fmla="*/ 255672 h 1976624"/>
              <a:gd name="connisteX1" fmla="*/ 673671 w 1402016"/>
              <a:gd name="connsiteY1" fmla="*/ 23897 h 1976624"/>
              <a:gd name="connisteX2" fmla="*/ 673671 w 1402016"/>
              <a:gd name="connsiteY2" fmla="*/ 23897 h 1976624"/>
              <a:gd name="connisteX3" fmla="*/ 492061 w 1402016"/>
              <a:gd name="connsiteY3" fmla="*/ 89937 h 1976624"/>
              <a:gd name="connisteX4" fmla="*/ 607631 w 1402016"/>
              <a:gd name="connsiteY4" fmla="*/ 288692 h 1976624"/>
              <a:gd name="connisteX5" fmla="*/ 492061 w 1402016"/>
              <a:gd name="connsiteY5" fmla="*/ 354732 h 1976624"/>
              <a:gd name="connisteX6" fmla="*/ 375856 w 1402016"/>
              <a:gd name="connsiteY6" fmla="*/ 371242 h 1976624"/>
              <a:gd name="connisteX7" fmla="*/ 243776 w 1402016"/>
              <a:gd name="connsiteY7" fmla="*/ 387752 h 1976624"/>
              <a:gd name="connisteX8" fmla="*/ 276796 w 1402016"/>
              <a:gd name="connsiteY8" fmla="*/ 470302 h 1976624"/>
              <a:gd name="connisteX9" fmla="*/ 194246 w 1402016"/>
              <a:gd name="connsiteY9" fmla="*/ 603017 h 1976624"/>
              <a:gd name="connisteX10" fmla="*/ 194246 w 1402016"/>
              <a:gd name="connsiteY10" fmla="*/ 685567 h 1976624"/>
              <a:gd name="connisteX11" fmla="*/ 161226 w 1402016"/>
              <a:gd name="connsiteY11" fmla="*/ 735097 h 1976624"/>
              <a:gd name="connisteX12" fmla="*/ 61531 w 1402016"/>
              <a:gd name="connsiteY12" fmla="*/ 735097 h 1976624"/>
              <a:gd name="connisteX13" fmla="*/ 45021 w 1402016"/>
              <a:gd name="connsiteY13" fmla="*/ 917342 h 1976624"/>
              <a:gd name="connisteX14" fmla="*/ 12001 w 1402016"/>
              <a:gd name="connsiteY14" fmla="*/ 1065932 h 1976624"/>
              <a:gd name="connisteX15" fmla="*/ 12001 w 1402016"/>
              <a:gd name="connsiteY15" fmla="*/ 1248177 h 1976624"/>
              <a:gd name="connisteX16" fmla="*/ 128206 w 1402016"/>
              <a:gd name="connsiteY16" fmla="*/ 1429787 h 1976624"/>
              <a:gd name="connisteX17" fmla="*/ 309816 w 1402016"/>
              <a:gd name="connsiteY17" fmla="*/ 1495827 h 1976624"/>
              <a:gd name="connisteX18" fmla="*/ 260286 w 1402016"/>
              <a:gd name="connsiteY18" fmla="*/ 1661562 h 1976624"/>
              <a:gd name="connisteX19" fmla="*/ 194246 w 1402016"/>
              <a:gd name="connsiteY19" fmla="*/ 1860317 h 1976624"/>
              <a:gd name="connisteX20" fmla="*/ 227266 w 1402016"/>
              <a:gd name="connsiteY20" fmla="*/ 1942867 h 1976624"/>
              <a:gd name="connisteX21" fmla="*/ 194246 w 1402016"/>
              <a:gd name="connsiteY21" fmla="*/ 1826662 h 1976624"/>
              <a:gd name="connisteX22" fmla="*/ 607631 w 1402016"/>
              <a:gd name="connsiteY22" fmla="*/ 1893337 h 1976624"/>
              <a:gd name="connisteX23" fmla="*/ 789876 w 1402016"/>
              <a:gd name="connsiteY23" fmla="*/ 1975887 h 1976624"/>
              <a:gd name="connisteX24" fmla="*/ 954976 w 1402016"/>
              <a:gd name="connsiteY24" fmla="*/ 1926357 h 1976624"/>
              <a:gd name="connisteX25" fmla="*/ 1087691 w 1402016"/>
              <a:gd name="connsiteY25" fmla="*/ 1876827 h 1976624"/>
              <a:gd name="connisteX26" fmla="*/ 1219771 w 1402016"/>
              <a:gd name="connsiteY26" fmla="*/ 1893337 h 1976624"/>
              <a:gd name="connisteX27" fmla="*/ 1120711 w 1402016"/>
              <a:gd name="connsiteY27" fmla="*/ 1826662 h 1976624"/>
              <a:gd name="connisteX28" fmla="*/ 1120711 w 1402016"/>
              <a:gd name="connsiteY28" fmla="*/ 1760622 h 1976624"/>
              <a:gd name="connisteX29" fmla="*/ 1402016 w 1402016"/>
              <a:gd name="connsiteY29" fmla="*/ 1645052 h 1976624"/>
              <a:gd name="connisteX30" fmla="*/ 1120711 w 1402016"/>
              <a:gd name="connsiteY30" fmla="*/ 1462807 h 1976624"/>
              <a:gd name="connisteX31" fmla="*/ 1071181 w 1402016"/>
              <a:gd name="connsiteY31" fmla="*/ 1248177 h 1976624"/>
              <a:gd name="connisteX32" fmla="*/ 806386 w 1402016"/>
              <a:gd name="connsiteY32" fmla="*/ 1231667 h 1976624"/>
              <a:gd name="connisteX33" fmla="*/ 706691 w 1402016"/>
              <a:gd name="connsiteY33" fmla="*/ 1131972 h 1976624"/>
              <a:gd name="connisteX34" fmla="*/ 740346 w 1402016"/>
              <a:gd name="connsiteY34" fmla="*/ 1016402 h 1976624"/>
              <a:gd name="connisteX35" fmla="*/ 723836 w 1402016"/>
              <a:gd name="connsiteY35" fmla="*/ 933852 h 1976624"/>
            </a:gdLst>
            <a:ahLst/>
            <a:cxnLst>
              <a:cxn ang="0">
                <a:pos x="connisteX0" y="connsiteY0"/>
              </a:cxn>
              <a:cxn ang="0">
                <a:pos x="connisteX1" y="connsiteY1"/>
              </a:cxn>
              <a:cxn ang="0">
                <a:pos x="connisteX2" y="connsiteY2"/>
              </a:cxn>
              <a:cxn ang="0">
                <a:pos x="connisteX3" y="connsiteY3"/>
              </a:cxn>
              <a:cxn ang="0">
                <a:pos x="connisteX4" y="connsiteY4"/>
              </a:cxn>
              <a:cxn ang="0">
                <a:pos x="connisteX5" y="connsiteY5"/>
              </a:cxn>
              <a:cxn ang="0">
                <a:pos x="connisteX6" y="connsiteY6"/>
              </a:cxn>
              <a:cxn ang="0">
                <a:pos x="connisteX7" y="connsiteY7"/>
              </a:cxn>
              <a:cxn ang="0">
                <a:pos x="connisteX8" y="connsiteY8"/>
              </a:cxn>
              <a:cxn ang="0">
                <a:pos x="connisteX9" y="connsiteY9"/>
              </a:cxn>
              <a:cxn ang="0">
                <a:pos x="connisteX10" y="connsiteY10"/>
              </a:cxn>
              <a:cxn ang="0">
                <a:pos x="connisteX11" y="connsiteY11"/>
              </a:cxn>
              <a:cxn ang="0">
                <a:pos x="connisteX12" y="connsiteY12"/>
              </a:cxn>
              <a:cxn ang="0">
                <a:pos x="connisteX13" y="connsiteY13"/>
              </a:cxn>
              <a:cxn ang="0">
                <a:pos x="connisteX14" y="connsiteY14"/>
              </a:cxn>
              <a:cxn ang="0">
                <a:pos x="connisteX15" y="connsiteY15"/>
              </a:cxn>
              <a:cxn ang="0">
                <a:pos x="connisteX16" y="connsiteY16"/>
              </a:cxn>
              <a:cxn ang="0">
                <a:pos x="connisteX17" y="connsiteY17"/>
              </a:cxn>
              <a:cxn ang="0">
                <a:pos x="connisteX18" y="connsiteY18"/>
              </a:cxn>
              <a:cxn ang="0">
                <a:pos x="connisteX19" y="connsiteY19"/>
              </a:cxn>
              <a:cxn ang="0">
                <a:pos x="connisteX20" y="connsiteY20"/>
              </a:cxn>
              <a:cxn ang="0">
                <a:pos x="connisteX21" y="connsiteY21"/>
              </a:cxn>
              <a:cxn ang="0">
                <a:pos x="connisteX22" y="connsiteY22"/>
              </a:cxn>
              <a:cxn ang="0">
                <a:pos x="connisteX23" y="connsiteY23"/>
              </a:cxn>
              <a:cxn ang="0">
                <a:pos x="connisteX24" y="connsiteY24"/>
              </a:cxn>
              <a:cxn ang="0">
                <a:pos x="connisteX25" y="connsiteY25"/>
              </a:cxn>
              <a:cxn ang="0">
                <a:pos x="connisteX26" y="connsiteY26"/>
              </a:cxn>
              <a:cxn ang="0">
                <a:pos x="connisteX27" y="connsiteY27"/>
              </a:cxn>
              <a:cxn ang="0">
                <a:pos x="connisteX28" y="connsiteY28"/>
              </a:cxn>
              <a:cxn ang="0">
                <a:pos x="connisteX29" y="connsiteY29"/>
              </a:cxn>
              <a:cxn ang="0">
                <a:pos x="connisteX30" y="connsiteY30"/>
              </a:cxn>
              <a:cxn ang="0">
                <a:pos x="connisteX31" y="connsiteY31"/>
              </a:cxn>
              <a:cxn ang="0">
                <a:pos x="connisteX32" y="connsiteY32"/>
              </a:cxn>
              <a:cxn ang="0">
                <a:pos x="connisteX33" y="connsiteY33"/>
              </a:cxn>
              <a:cxn ang="0">
                <a:pos x="connisteX34" y="connsiteY34"/>
              </a:cxn>
              <a:cxn ang="0">
                <a:pos x="connisteX35" y="connsiteY35"/>
              </a:cxn>
            </a:cxnLst>
            <a:rect l="l" t="t" r="r" b="b"/>
            <a:pathLst>
              <a:path w="1402016" h="1976625">
                <a:moveTo>
                  <a:pt x="872426" y="255672"/>
                </a:moveTo>
                <a:cubicBezTo>
                  <a:pt x="832421" y="209317"/>
                  <a:pt x="713676" y="70252"/>
                  <a:pt x="673671" y="23897"/>
                </a:cubicBezTo>
                <a:cubicBezTo>
                  <a:pt x="633666" y="-22458"/>
                  <a:pt x="709866" y="10562"/>
                  <a:pt x="673671" y="23897"/>
                </a:cubicBezTo>
                <a:cubicBezTo>
                  <a:pt x="637476" y="37232"/>
                  <a:pt x="505396" y="37232"/>
                  <a:pt x="492061" y="89937"/>
                </a:cubicBezTo>
                <a:cubicBezTo>
                  <a:pt x="478726" y="142642"/>
                  <a:pt x="607631" y="235987"/>
                  <a:pt x="607631" y="288692"/>
                </a:cubicBezTo>
                <a:cubicBezTo>
                  <a:pt x="607631" y="341397"/>
                  <a:pt x="538416" y="338222"/>
                  <a:pt x="492061" y="354732"/>
                </a:cubicBezTo>
                <a:cubicBezTo>
                  <a:pt x="445706" y="371242"/>
                  <a:pt x="425386" y="364892"/>
                  <a:pt x="375856" y="371242"/>
                </a:cubicBezTo>
                <a:cubicBezTo>
                  <a:pt x="326326" y="377592"/>
                  <a:pt x="263461" y="368067"/>
                  <a:pt x="243776" y="387752"/>
                </a:cubicBezTo>
                <a:cubicBezTo>
                  <a:pt x="224091" y="407437"/>
                  <a:pt x="286956" y="427122"/>
                  <a:pt x="276796" y="470302"/>
                </a:cubicBezTo>
                <a:cubicBezTo>
                  <a:pt x="266636" y="513482"/>
                  <a:pt x="210756" y="559837"/>
                  <a:pt x="194246" y="603017"/>
                </a:cubicBezTo>
                <a:cubicBezTo>
                  <a:pt x="177736" y="646197"/>
                  <a:pt x="200596" y="658897"/>
                  <a:pt x="194246" y="685567"/>
                </a:cubicBezTo>
                <a:cubicBezTo>
                  <a:pt x="187896" y="712237"/>
                  <a:pt x="187896" y="724937"/>
                  <a:pt x="161226" y="735097"/>
                </a:cubicBezTo>
                <a:cubicBezTo>
                  <a:pt x="134556" y="745257"/>
                  <a:pt x="85026" y="698902"/>
                  <a:pt x="61531" y="735097"/>
                </a:cubicBezTo>
                <a:cubicBezTo>
                  <a:pt x="38036" y="771292"/>
                  <a:pt x="55181" y="851302"/>
                  <a:pt x="45021" y="917342"/>
                </a:cubicBezTo>
                <a:cubicBezTo>
                  <a:pt x="34861" y="983382"/>
                  <a:pt x="18351" y="999892"/>
                  <a:pt x="12001" y="1065932"/>
                </a:cubicBezTo>
                <a:cubicBezTo>
                  <a:pt x="5651" y="1131972"/>
                  <a:pt x="-11494" y="1175152"/>
                  <a:pt x="12001" y="1248177"/>
                </a:cubicBezTo>
                <a:cubicBezTo>
                  <a:pt x="35496" y="1321202"/>
                  <a:pt x="68516" y="1380257"/>
                  <a:pt x="128206" y="1429787"/>
                </a:cubicBezTo>
                <a:cubicBezTo>
                  <a:pt x="187896" y="1479317"/>
                  <a:pt x="283146" y="1449472"/>
                  <a:pt x="309816" y="1495827"/>
                </a:cubicBezTo>
                <a:cubicBezTo>
                  <a:pt x="336486" y="1542182"/>
                  <a:pt x="283146" y="1588537"/>
                  <a:pt x="260286" y="1661562"/>
                </a:cubicBezTo>
                <a:cubicBezTo>
                  <a:pt x="237426" y="1734587"/>
                  <a:pt x="200596" y="1803802"/>
                  <a:pt x="194246" y="1860317"/>
                </a:cubicBezTo>
                <a:cubicBezTo>
                  <a:pt x="187896" y="1916832"/>
                  <a:pt x="227266" y="1949852"/>
                  <a:pt x="227266" y="1942867"/>
                </a:cubicBezTo>
                <a:cubicBezTo>
                  <a:pt x="227266" y="1935882"/>
                  <a:pt x="118046" y="1836822"/>
                  <a:pt x="194246" y="1826662"/>
                </a:cubicBezTo>
                <a:cubicBezTo>
                  <a:pt x="270446" y="1816502"/>
                  <a:pt x="488251" y="1863492"/>
                  <a:pt x="607631" y="1893337"/>
                </a:cubicBezTo>
                <a:cubicBezTo>
                  <a:pt x="727011" y="1923182"/>
                  <a:pt x="720661" y="1969537"/>
                  <a:pt x="789876" y="1975887"/>
                </a:cubicBezTo>
                <a:cubicBezTo>
                  <a:pt x="859091" y="1982237"/>
                  <a:pt x="895286" y="1946042"/>
                  <a:pt x="954976" y="1926357"/>
                </a:cubicBezTo>
                <a:cubicBezTo>
                  <a:pt x="1014666" y="1906672"/>
                  <a:pt x="1034986" y="1883177"/>
                  <a:pt x="1087691" y="1876827"/>
                </a:cubicBezTo>
                <a:cubicBezTo>
                  <a:pt x="1140396" y="1870477"/>
                  <a:pt x="1213421" y="1903497"/>
                  <a:pt x="1219771" y="1893337"/>
                </a:cubicBezTo>
                <a:cubicBezTo>
                  <a:pt x="1226121" y="1883177"/>
                  <a:pt x="1140396" y="1853332"/>
                  <a:pt x="1120711" y="1826662"/>
                </a:cubicBezTo>
                <a:cubicBezTo>
                  <a:pt x="1101026" y="1799992"/>
                  <a:pt x="1064196" y="1796817"/>
                  <a:pt x="1120711" y="1760622"/>
                </a:cubicBezTo>
                <a:cubicBezTo>
                  <a:pt x="1177226" y="1724427"/>
                  <a:pt x="1402016" y="1704742"/>
                  <a:pt x="1402016" y="1645052"/>
                </a:cubicBezTo>
                <a:cubicBezTo>
                  <a:pt x="1402016" y="1585362"/>
                  <a:pt x="1186751" y="1542182"/>
                  <a:pt x="1120711" y="1462807"/>
                </a:cubicBezTo>
                <a:cubicBezTo>
                  <a:pt x="1054671" y="1383432"/>
                  <a:pt x="1134046" y="1294532"/>
                  <a:pt x="1071181" y="1248177"/>
                </a:cubicBezTo>
                <a:cubicBezTo>
                  <a:pt x="1008316" y="1201822"/>
                  <a:pt x="879411" y="1255162"/>
                  <a:pt x="806386" y="1231667"/>
                </a:cubicBezTo>
                <a:cubicBezTo>
                  <a:pt x="733361" y="1208172"/>
                  <a:pt x="720026" y="1175152"/>
                  <a:pt x="706691" y="1131972"/>
                </a:cubicBezTo>
                <a:cubicBezTo>
                  <a:pt x="693356" y="1088792"/>
                  <a:pt x="737171" y="1055772"/>
                  <a:pt x="740346" y="1016402"/>
                </a:cubicBezTo>
                <a:cubicBezTo>
                  <a:pt x="743521" y="977032"/>
                  <a:pt x="727646" y="947822"/>
                  <a:pt x="723836" y="933852"/>
                </a:cubicBezTo>
              </a:path>
            </a:pathLst>
          </a:cu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+mj-ea"/>
              <a:ea typeface="+mj-ea"/>
            </a:endParaRPr>
          </a:p>
        </p:txBody>
      </p:sp>
      <p:sp>
        <p:nvSpPr>
          <p:cNvPr id="10" name="文本框 9"/>
          <p:cNvSpPr txBox="1"/>
          <p:nvPr>
            <p:custDataLst>
              <p:tags r:id="rId5"/>
            </p:custDataLst>
          </p:nvPr>
        </p:nvSpPr>
        <p:spPr>
          <a:xfrm>
            <a:off x="1979712" y="3414078"/>
            <a:ext cx="20678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j-ea"/>
                <a:ea typeface="+mj-ea"/>
              </a:rPr>
              <a:t>资本主义集团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11" name="文本框 10"/>
          <p:cNvSpPr txBox="1"/>
          <p:nvPr>
            <p:custDataLst>
              <p:tags r:id="rId6"/>
            </p:custDataLst>
          </p:nvPr>
        </p:nvSpPr>
        <p:spPr>
          <a:xfrm>
            <a:off x="5975376" y="2135346"/>
            <a:ext cx="226248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+mj-ea"/>
                <a:ea typeface="+mj-ea"/>
              </a:rPr>
              <a:t>社会主义集团</a:t>
            </a:r>
            <a:endParaRPr lang="zh-CN" altLang="en-US" sz="2400" dirty="0">
              <a:latin typeface="+mj-ea"/>
              <a:ea typeface="+mj-ea"/>
            </a:endParaRPr>
          </a:p>
        </p:txBody>
      </p:sp>
      <p:sp>
        <p:nvSpPr>
          <p:cNvPr id="3" name="爆炸形: 8 pt  2"/>
          <p:cNvSpPr/>
          <p:nvPr>
            <p:custDataLst>
              <p:tags r:id="rId7"/>
            </p:custDataLst>
          </p:nvPr>
        </p:nvSpPr>
        <p:spPr>
          <a:xfrm>
            <a:off x="611560" y="771550"/>
            <a:ext cx="4104456" cy="2382019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  <a:sym typeface="+mn-ea"/>
              </a:rPr>
              <a:t>欧洲冷战对峙基本形成</a:t>
            </a:r>
            <a:endParaRPr lang="zh-CN" altLang="en-US" sz="3200" dirty="0">
              <a:solidFill>
                <a:schemeClr val="tx1"/>
              </a:solidFill>
              <a:latin typeface="+mj-ea"/>
              <a:ea typeface="+mj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>
            <p:custDataLst>
              <p:tags r:id="rId1"/>
            </p:custDataLst>
          </p:nvPr>
        </p:nvSpPr>
        <p:spPr>
          <a:xfrm>
            <a:off x="611560" y="725170"/>
            <a:ext cx="1586865" cy="456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latin typeface="+mn-ea"/>
                <a:ea typeface="+mn-ea"/>
              </a:rPr>
              <a:t>材料四：</a:t>
            </a:r>
            <a:endParaRPr lang="zh-CN" altLang="en-US" sz="2400" b="1" dirty="0">
              <a:latin typeface="+mn-ea"/>
              <a:ea typeface="+mn-ea"/>
            </a:endParaRPr>
          </a:p>
        </p:txBody>
      </p:sp>
      <p:sp>
        <p:nvSpPr>
          <p:cNvPr id="3" name="文本框 4"/>
          <p:cNvSpPr txBox="1"/>
          <p:nvPr>
            <p:custDataLst>
              <p:tags r:id="rId2"/>
            </p:custDataLst>
          </p:nvPr>
        </p:nvSpPr>
        <p:spPr>
          <a:xfrm>
            <a:off x="470811" y="1181735"/>
            <a:ext cx="8352928" cy="1822063"/>
          </a:xfrm>
          <a:prstGeom prst="rect">
            <a:avLst/>
          </a:prstGeom>
          <a:noFill/>
          <a:ln w="19050">
            <a:noFill/>
            <a:prstDash val="lgDash"/>
          </a:ln>
        </p:spPr>
        <p:txBody>
          <a:bodyPr wrap="square" rtlCol="0"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latin typeface="+mn-ea"/>
                <a:ea typeface="+mn-ea"/>
                <a:cs typeface="楷体" panose="02010609060101010101" pitchFamily="49" charset="-122"/>
              </a:rPr>
              <a:t>《北大西洋公约》宣称：“各缔约国同意对欧洲或北美之一或整个缔约国的武装进攻，应视为对缔约国全体之攻击。各缔约国可采取必要之行动，包括武力……</a:t>
            </a:r>
            <a:r>
              <a:rPr lang="en-US" altLang="zh-CN" sz="2400" dirty="0" err="1">
                <a:latin typeface="+mn-ea"/>
                <a:ea typeface="+mn-ea"/>
                <a:cs typeface="楷体" panose="02010609060101010101" pitchFamily="49" charset="-122"/>
              </a:rPr>
              <a:t>各缔约国决心维护共同的社会制度和文化传统</a:t>
            </a:r>
            <a:r>
              <a:rPr lang="en-US" altLang="zh-CN" sz="2400" dirty="0">
                <a:latin typeface="+mn-ea"/>
                <a:ea typeface="+mn-ea"/>
                <a:cs typeface="楷体" panose="02010609060101010101" pitchFamily="49" charset="-122"/>
              </a:rPr>
              <a:t>” </a:t>
            </a:r>
            <a:endParaRPr lang="en-US" altLang="zh-CN" sz="2400" dirty="0">
              <a:latin typeface="+mn-ea"/>
              <a:ea typeface="+mn-ea"/>
              <a:cs typeface="楷体" panose="02010609060101010101" pitchFamily="49" charset="-122"/>
            </a:endParaRPr>
          </a:p>
        </p:txBody>
      </p:sp>
      <p:sp>
        <p:nvSpPr>
          <p:cNvPr id="4" name="文本框 5"/>
          <p:cNvSpPr txBox="1"/>
          <p:nvPr>
            <p:custDataLst>
              <p:tags r:id="rId3"/>
            </p:custDataLst>
          </p:nvPr>
        </p:nvSpPr>
        <p:spPr>
          <a:xfrm>
            <a:off x="470811" y="3017189"/>
            <a:ext cx="8352928" cy="941705"/>
          </a:xfrm>
          <a:prstGeom prst="rect">
            <a:avLst/>
          </a:prstGeom>
          <a:noFill/>
          <a:ln w="19050">
            <a:noFill/>
            <a:prstDash val="lgDash"/>
          </a:ln>
        </p:spPr>
        <p:txBody>
          <a:bodyPr wrap="square" rtlCol="0">
            <a:no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2400">
                <a:latin typeface="+mn-ea"/>
                <a:ea typeface="+mn-ea"/>
                <a:cs typeface="楷体" panose="02010609060101010101" pitchFamily="49" charset="-122"/>
              </a:defRPr>
            </a:lvl1pPr>
          </a:lstStyle>
          <a:p>
            <a:r>
              <a:rPr lang="en-US" altLang="zh-CN" dirty="0"/>
              <a:t>《</a:t>
            </a:r>
            <a:r>
              <a:rPr lang="en-US" altLang="zh-CN" dirty="0" err="1"/>
              <a:t>华沙条约》规定</a:t>
            </a:r>
            <a:r>
              <a:rPr lang="en-US" altLang="zh-CN" dirty="0"/>
              <a:t>：“</a:t>
            </a:r>
            <a:r>
              <a:rPr lang="en-US" altLang="zh-CN" dirty="0" err="1"/>
              <a:t>当发生对缔约国的武装进攻，其他缔约国将给予援助</a:t>
            </a:r>
            <a:r>
              <a:rPr lang="en-US" altLang="zh-CN" dirty="0"/>
              <a:t>。”</a:t>
            </a:r>
            <a:endParaRPr lang="en-US" altLang="zh-CN" dirty="0"/>
          </a:p>
        </p:txBody>
      </p:sp>
      <p:sp>
        <p:nvSpPr>
          <p:cNvPr id="5" name="文本框 7"/>
          <p:cNvSpPr txBox="1"/>
          <p:nvPr>
            <p:custDataLst>
              <p:tags r:id="rId4"/>
            </p:custDataLst>
          </p:nvPr>
        </p:nvSpPr>
        <p:spPr>
          <a:xfrm>
            <a:off x="346331" y="4011910"/>
            <a:ext cx="7197533" cy="456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ea typeface="黑体" panose="02010609060101010101" pitchFamily="49" charset="-122"/>
              </a:rPr>
              <a:t>（4）材料四中的两大集团的特点和性质是什么？</a:t>
            </a:r>
            <a:endParaRPr lang="zh-CN" altLang="en-US" sz="2400" b="1" dirty="0">
              <a:ea typeface="黑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>
            <p:custDataLst>
              <p:tags r:id="rId5"/>
            </p:custDataLst>
          </p:nvPr>
        </p:nvCxnSpPr>
        <p:spPr>
          <a:xfrm>
            <a:off x="5148064" y="2103926"/>
            <a:ext cx="2849245" cy="127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>
            <p:custDataLst>
              <p:tags r:id="rId6"/>
            </p:custDataLst>
          </p:nvPr>
        </p:nvCxnSpPr>
        <p:spPr>
          <a:xfrm>
            <a:off x="1547664" y="2571750"/>
            <a:ext cx="237463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>
            <p:custDataLst>
              <p:tags r:id="rId7"/>
            </p:custDataLst>
          </p:nvPr>
        </p:nvCxnSpPr>
        <p:spPr>
          <a:xfrm>
            <a:off x="539552" y="3945573"/>
            <a:ext cx="21602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>
            <p:custDataLst>
              <p:tags r:id="rId8"/>
            </p:custDataLst>
          </p:nvPr>
        </p:nvCxnSpPr>
        <p:spPr>
          <a:xfrm>
            <a:off x="7521061" y="3488041"/>
            <a:ext cx="1040032" cy="1981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1259632" y="4358850"/>
            <a:ext cx="1710690" cy="5105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集体防御</a:t>
            </a:r>
            <a:endParaRPr lang="zh-CN" altLang="en-US" sz="2400" b="1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17" name="椭圆 16"/>
          <p:cNvSpPr/>
          <p:nvPr>
            <p:custDataLst>
              <p:tags r:id="rId10"/>
            </p:custDataLst>
          </p:nvPr>
        </p:nvSpPr>
        <p:spPr>
          <a:xfrm>
            <a:off x="2628203" y="1614341"/>
            <a:ext cx="1351280" cy="50228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n-ea"/>
            </a:endParaRPr>
          </a:p>
        </p:txBody>
      </p:sp>
      <p:sp>
        <p:nvSpPr>
          <p:cNvPr id="18" name="椭圆 17"/>
          <p:cNvSpPr/>
          <p:nvPr>
            <p:custDataLst>
              <p:tags r:id="rId11"/>
            </p:custDataLst>
          </p:nvPr>
        </p:nvSpPr>
        <p:spPr>
          <a:xfrm>
            <a:off x="4139952" y="2103926"/>
            <a:ext cx="1351280" cy="50228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n-ea"/>
            </a:endParaRPr>
          </a:p>
        </p:txBody>
      </p:sp>
      <p:sp>
        <p:nvSpPr>
          <p:cNvPr id="19" name="椭圆 18"/>
          <p:cNvSpPr/>
          <p:nvPr>
            <p:custDataLst>
              <p:tags r:id="rId12"/>
            </p:custDataLst>
          </p:nvPr>
        </p:nvSpPr>
        <p:spPr>
          <a:xfrm>
            <a:off x="6012160" y="3017189"/>
            <a:ext cx="1351280" cy="502285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n-ea"/>
            </a:endParaRPr>
          </a:p>
        </p:txBody>
      </p:sp>
      <p:sp>
        <p:nvSpPr>
          <p:cNvPr id="20" name="文本框 15"/>
          <p:cNvSpPr txBox="1"/>
          <p:nvPr>
            <p:custDataLst>
              <p:tags r:id="rId13"/>
            </p:custDataLst>
          </p:nvPr>
        </p:nvSpPr>
        <p:spPr>
          <a:xfrm>
            <a:off x="3284607" y="4365706"/>
            <a:ext cx="1710690" cy="5105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  <a:latin typeface="+mn-ea"/>
                <a:ea typeface="+mn-ea"/>
              </a:rPr>
              <a:t>军事集团</a:t>
            </a:r>
            <a:endParaRPr lang="zh-CN" altLang="en-US" sz="2400" b="1" dirty="0">
              <a:solidFill>
                <a:srgbClr val="0070C0"/>
              </a:solidFill>
              <a:latin typeface="+mn-ea"/>
              <a:ea typeface="+mn-ea"/>
            </a:endParaRPr>
          </a:p>
        </p:txBody>
      </p:sp>
      <p:sp>
        <p:nvSpPr>
          <p:cNvPr id="21" name="Text Box 63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539552" y="1758371"/>
            <a:ext cx="8228832" cy="125881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square" lIns="72324" tIns="36162" rIns="72324" bIns="36162">
            <a:no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algn="l" defTabSz="963930" eaLnBrk="1" hangingPunct="1">
              <a:lnSpc>
                <a:spcPct val="15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北约和华约的建立，标志着两大集团全面冷战对峙的形成</a:t>
            </a:r>
            <a:r>
              <a:rPr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endParaRPr lang="en-US" altLang="zh-CN" sz="24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lvl="0" algn="l" defTabSz="963930" eaLnBrk="1" hangingPunct="1">
              <a:lnSpc>
                <a:spcPct val="150000"/>
              </a:lnSpc>
              <a:buClrTx/>
              <a:buSzTx/>
              <a:buFontTx/>
            </a:pPr>
            <a:r>
              <a:rPr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两极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格局的形成。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bldLvl="0" animBg="1"/>
      <p:bldP spid="18" grpId="0" bldLvl="0" animBg="1"/>
      <p:bldP spid="19" grpId="0" bldLvl="0" animBg="1"/>
      <p:bldP spid="20" grpId="0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39552" y="915670"/>
            <a:ext cx="8365306" cy="345059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  <a:defRPr/>
            </a:pPr>
            <a:r>
              <a:rPr lang="zh-CN" altLang="en-US" sz="2400" b="1" spc="0" dirty="0">
                <a:solidFill>
                  <a:schemeClr val="tx1"/>
                </a:solidFill>
                <a:sym typeface="宋体" panose="02010600030101010101" pitchFamily="2" charset="-122"/>
              </a:rPr>
              <a:t>1</a:t>
            </a:r>
            <a:r>
              <a:rPr lang="en-US" altLang="zh-CN" sz="2400" b="1" spc="0" dirty="0">
                <a:solidFill>
                  <a:schemeClr val="tx1"/>
                </a:solidFill>
                <a:sym typeface="宋体" panose="02010600030101010101" pitchFamily="2" charset="-122"/>
              </a:rPr>
              <a:t>.</a:t>
            </a:r>
            <a:r>
              <a:rPr lang="zh-CN" altLang="en-US" sz="2400" b="1" spc="0" dirty="0">
                <a:solidFill>
                  <a:schemeClr val="tx1"/>
                </a:solidFill>
                <a:sym typeface="宋体" panose="02010600030101010101" pitchFamily="2" charset="-122"/>
              </a:rPr>
              <a:t>通过冷战的定义，了解冷战时间、双方和</a:t>
            </a:r>
            <a:r>
              <a:rPr lang="zh-CN" altLang="en-US" sz="2400" b="1" spc="0" dirty="0" smtClean="0">
                <a:solidFill>
                  <a:schemeClr val="tx1"/>
                </a:solidFill>
                <a:sym typeface="宋体" panose="02010600030101010101" pitchFamily="2" charset="-122"/>
              </a:rPr>
              <a:t>特点。</a:t>
            </a:r>
            <a:endParaRPr lang="zh-CN" altLang="en-US" sz="2400" b="1" spc="0" dirty="0">
              <a:solidFill>
                <a:schemeClr val="tx1"/>
              </a:solidFill>
              <a:sym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zh-CN" altLang="en-US" sz="2400" b="1" spc="0" dirty="0">
                <a:solidFill>
                  <a:schemeClr val="tx1"/>
                </a:solidFill>
                <a:sym typeface="宋体" panose="02010600030101010101" pitchFamily="2" charset="-122"/>
              </a:rPr>
              <a:t>2.借助教材等材料，分析冷战的</a:t>
            </a:r>
            <a:r>
              <a:rPr lang="zh-CN" altLang="en-US" sz="2400" b="1" spc="0" dirty="0" smtClean="0">
                <a:solidFill>
                  <a:schemeClr val="tx1"/>
                </a:solidFill>
                <a:sym typeface="宋体" panose="02010600030101010101" pitchFamily="2" charset="-122"/>
              </a:rPr>
              <a:t>原因。</a:t>
            </a:r>
            <a:endParaRPr lang="zh-CN" altLang="en-US" sz="2400" b="1" spc="0" dirty="0">
              <a:solidFill>
                <a:schemeClr val="tx1"/>
              </a:solidFill>
              <a:sym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zh-CN" altLang="en-US" sz="2400" b="1" spc="0" dirty="0">
                <a:solidFill>
                  <a:schemeClr val="tx1"/>
                </a:solidFill>
                <a:sym typeface="宋体" panose="02010600030101010101" pitchFamily="2" charset="-122"/>
              </a:rPr>
              <a:t>3.借助时间轴，梳理冷战对峙局面形成的</a:t>
            </a:r>
            <a:r>
              <a:rPr lang="zh-CN" altLang="en-US" sz="2400" b="1" spc="0" dirty="0" smtClean="0">
                <a:solidFill>
                  <a:schemeClr val="tx1"/>
                </a:solidFill>
                <a:sym typeface="宋体" panose="02010600030101010101" pitchFamily="2" charset="-122"/>
              </a:rPr>
              <a:t>过程。</a:t>
            </a:r>
            <a:endParaRPr lang="zh-CN" altLang="en-US" sz="2400" b="1" spc="0" dirty="0">
              <a:solidFill>
                <a:schemeClr val="tx1"/>
              </a:solidFill>
              <a:sym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zh-CN" altLang="en-US" sz="2400" b="1" spc="0" dirty="0">
                <a:solidFill>
                  <a:schemeClr val="tx1"/>
                </a:solidFill>
                <a:sym typeface="宋体" panose="02010600030101010101" pitchFamily="2" charset="-122"/>
              </a:rPr>
              <a:t>4.借助材料，分析杜鲁门主义等</a:t>
            </a:r>
            <a:r>
              <a:rPr lang="zh-CN" altLang="en-US" sz="2400" b="1" spc="0" dirty="0" smtClean="0">
                <a:solidFill>
                  <a:schemeClr val="tx1"/>
                </a:solidFill>
                <a:sym typeface="宋体" panose="02010600030101010101" pitchFamily="2" charset="-122"/>
              </a:rPr>
              <a:t>政策。</a:t>
            </a:r>
            <a:endParaRPr lang="zh-CN" altLang="en-US" sz="2400" b="1" spc="0" dirty="0">
              <a:solidFill>
                <a:schemeClr val="tx1"/>
              </a:solidFill>
              <a:sym typeface="宋体" panose="02010600030101010101" pitchFamily="2" charset="-122"/>
            </a:endParaRP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zh-CN" altLang="en-US" sz="2400" b="1" spc="0" dirty="0">
                <a:solidFill>
                  <a:schemeClr val="tx1"/>
                </a:solidFill>
                <a:sym typeface="宋体" panose="02010600030101010101" pitchFamily="2" charset="-122"/>
              </a:rPr>
              <a:t>5.借助材料和所学知识，概括冷战对峙局面形成对世界</a:t>
            </a:r>
            <a:r>
              <a:rPr lang="zh-CN" altLang="en-US" sz="2400" b="1" spc="0" dirty="0" smtClean="0">
                <a:solidFill>
                  <a:schemeClr val="tx1"/>
                </a:solidFill>
                <a:sym typeface="宋体" panose="02010600030101010101" pitchFamily="2" charset="-122"/>
              </a:rPr>
              <a:t>影响。</a:t>
            </a:r>
            <a:endParaRPr lang="zh-CN" altLang="en-US" sz="2400" b="1" spc="0" dirty="0">
              <a:solidFill>
                <a:schemeClr val="tx1"/>
              </a:solidFill>
              <a:sym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 descr="C:\Users\Administrator\Desktop\越战.jp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82769" y="758363"/>
            <a:ext cx="2158841" cy="162544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5" name="Rectangle 2"/>
          <p:cNvSpPr/>
          <p:nvPr/>
        </p:nvSpPr>
        <p:spPr>
          <a:xfrm>
            <a:off x="3446109" y="2383804"/>
            <a:ext cx="2173605" cy="59309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20250" rIns="0" bIns="20250">
            <a:spAutoFit/>
          </a:bodyPr>
          <a:lstStyle/>
          <a:p>
            <a:pPr algn="ctr"/>
            <a:r>
              <a:rPr lang="zh-CN" altLang="en-US" sz="1800" b="1" dirty="0">
                <a:latin typeface="+mn-ea"/>
                <a:ea typeface="+mn-ea"/>
              </a:rPr>
              <a:t>越南战争</a:t>
            </a:r>
            <a:endParaRPr lang="en-US" altLang="zh-CN" sz="1800" b="1" dirty="0">
              <a:latin typeface="+mn-ea"/>
              <a:ea typeface="+mn-ea"/>
            </a:endParaRPr>
          </a:p>
          <a:p>
            <a:pPr algn="ctr"/>
            <a:r>
              <a:rPr lang="zh-CN" altLang="en-US" sz="1800" b="1" dirty="0">
                <a:latin typeface="+mn-ea"/>
                <a:ea typeface="+mn-ea"/>
              </a:rPr>
              <a:t>（</a:t>
            </a:r>
            <a:r>
              <a:rPr lang="en-US" altLang="zh-CN" sz="1800" b="1" dirty="0">
                <a:latin typeface="+mn-ea"/>
                <a:ea typeface="+mn-ea"/>
              </a:rPr>
              <a:t>1961—1975</a:t>
            </a:r>
            <a:r>
              <a:rPr lang="zh-CN" altLang="en-US" sz="1800" b="1" dirty="0">
                <a:latin typeface="+mn-ea"/>
                <a:ea typeface="+mn-ea"/>
              </a:rPr>
              <a:t>年）</a:t>
            </a:r>
            <a:endParaRPr lang="zh-CN" altLang="en-US" sz="1800" b="1" dirty="0">
              <a:latin typeface="+mn-ea"/>
              <a:ea typeface="+mn-ea"/>
            </a:endParaRPr>
          </a:p>
        </p:txBody>
      </p:sp>
      <p:pic>
        <p:nvPicPr>
          <p:cNvPr id="28678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57576" y="3006598"/>
            <a:ext cx="1862138" cy="14916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9" name="图片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5" y="3003976"/>
            <a:ext cx="2158841" cy="14916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81" name="文本框 7"/>
          <p:cNvSpPr txBox="1"/>
          <p:nvPr/>
        </p:nvSpPr>
        <p:spPr>
          <a:xfrm>
            <a:off x="2803933" y="4444824"/>
            <a:ext cx="5739047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>
                <a:latin typeface="+mn-ea"/>
                <a:ea typeface="+mn-ea"/>
              </a:rPr>
              <a:t>20</a:t>
            </a:r>
            <a:r>
              <a:rPr lang="zh-CN" altLang="en-US" sz="1800" b="1" dirty="0">
                <a:latin typeface="+mn-ea"/>
                <a:ea typeface="+mn-ea"/>
              </a:rPr>
              <a:t>世纪</a:t>
            </a:r>
            <a:r>
              <a:rPr lang="en-US" altLang="zh-CN" sz="1800" b="1" dirty="0">
                <a:latin typeface="+mn-ea"/>
                <a:ea typeface="+mn-ea"/>
              </a:rPr>
              <a:t>80</a:t>
            </a:r>
            <a:r>
              <a:rPr lang="zh-CN" altLang="en-US" sz="1800" b="1" dirty="0">
                <a:latin typeface="+mn-ea"/>
                <a:ea typeface="+mn-ea"/>
              </a:rPr>
              <a:t>年代星球大战</a:t>
            </a:r>
            <a:r>
              <a:rPr lang="en-US" altLang="zh-CN" sz="1800" b="1" dirty="0">
                <a:latin typeface="+mn-ea"/>
                <a:ea typeface="+mn-ea"/>
              </a:rPr>
              <a:t>--</a:t>
            </a:r>
            <a:r>
              <a:rPr lang="zh-CN" altLang="en-US" sz="1800" b="1" dirty="0">
                <a:latin typeface="+mn-ea"/>
                <a:ea typeface="+mn-ea"/>
              </a:rPr>
              <a:t>反弹道导弹军事战略计划</a:t>
            </a:r>
            <a:endParaRPr lang="zh-CN" altLang="en-US" sz="1800" b="1" dirty="0">
              <a:latin typeface="+mn-ea"/>
              <a:ea typeface="+mn-ea"/>
            </a:endParaRPr>
          </a:p>
        </p:txBody>
      </p:sp>
      <p:sp>
        <p:nvSpPr>
          <p:cNvPr id="10" name="文本框 33793"/>
          <p:cNvSpPr txBox="1"/>
          <p:nvPr/>
        </p:nvSpPr>
        <p:spPr>
          <a:xfrm>
            <a:off x="576264" y="760473"/>
            <a:ext cx="2650573" cy="50673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Franklin Gothic Book" panose="020B0503020102020204" pitchFamily="34" charset="0"/>
                <a:ea typeface="黑体" panose="02010609060101010101" pitchFamily="49" charset="-122"/>
                <a:cs typeface="+mn-cs"/>
              </a:defRPr>
            </a:lvl9pPr>
          </a:lstStyle>
          <a:p>
            <a:pPr>
              <a:defRPr/>
            </a:pPr>
            <a:r>
              <a:rPr lang="zh-CN" altLang="en-US" sz="2700" b="1" noProof="1" smtClean="0">
                <a:latin typeface="+mn-ea"/>
                <a:ea typeface="+mn-ea"/>
              </a:rPr>
              <a:t>冷战</a:t>
            </a:r>
            <a:r>
              <a:rPr lang="zh-CN" altLang="en-US" sz="2700" b="1" noProof="1">
                <a:latin typeface="+mn-ea"/>
                <a:ea typeface="+mn-ea"/>
              </a:rPr>
              <a:t>的影响</a:t>
            </a:r>
            <a:endParaRPr lang="zh-CN" altLang="en-US" sz="2700" b="1" noProof="1">
              <a:latin typeface="+mn-ea"/>
              <a:ea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29" y="1861406"/>
            <a:ext cx="2743200" cy="2095500"/>
          </a:xfrm>
          <a:prstGeom prst="rect">
            <a:avLst/>
          </a:prstGeom>
        </p:spPr>
      </p:pic>
      <p:pic>
        <p:nvPicPr>
          <p:cNvPr id="15" name="图片 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2159" y="758362"/>
            <a:ext cx="2158841" cy="162544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15"/>
          <p:cNvSpPr/>
          <p:nvPr/>
        </p:nvSpPr>
        <p:spPr>
          <a:xfrm>
            <a:off x="5948584" y="2383804"/>
            <a:ext cx="19351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1800" b="1" dirty="0">
                <a:latin typeface="+mn-ea"/>
                <a:ea typeface="+mn-ea"/>
                <a:sym typeface="+mn-ea"/>
              </a:rPr>
              <a:t>苏联入侵阿富汗</a:t>
            </a:r>
            <a:endParaRPr lang="en-US" altLang="zh-CN" sz="1800" b="1" dirty="0">
              <a:latin typeface="+mn-ea"/>
              <a:ea typeface="+mn-ea"/>
              <a:sym typeface="+mn-ea"/>
            </a:endParaRPr>
          </a:p>
          <a:p>
            <a:pPr lvl="0" algn="ctr">
              <a:buClrTx/>
              <a:buSzTx/>
              <a:buFontTx/>
            </a:pPr>
            <a:r>
              <a:rPr lang="zh-CN" altLang="en-US" sz="1800" b="1" dirty="0">
                <a:latin typeface="+mn-ea"/>
                <a:ea typeface="+mn-ea"/>
                <a:sym typeface="+mn-ea"/>
              </a:rPr>
              <a:t>（</a:t>
            </a:r>
            <a:r>
              <a:rPr lang="en-US" altLang="zh-CN" sz="1800" b="1" dirty="0">
                <a:latin typeface="+mn-ea"/>
                <a:ea typeface="+mn-ea"/>
                <a:sym typeface="+mn-ea"/>
              </a:rPr>
              <a:t>1979-1989</a:t>
            </a:r>
            <a:r>
              <a:rPr lang="zh-CN" altLang="en-US" sz="1800" b="1" dirty="0">
                <a:latin typeface="+mn-ea"/>
                <a:ea typeface="+mn-ea"/>
                <a:sym typeface="+mn-ea"/>
              </a:rPr>
              <a:t>年）</a:t>
            </a:r>
            <a:endParaRPr lang="zh-CN" altLang="en-US" sz="18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3"/>
          <p:cNvSpPr txBox="1"/>
          <p:nvPr/>
        </p:nvSpPr>
        <p:spPr>
          <a:xfrm>
            <a:off x="539552" y="866009"/>
            <a:ext cx="8032115" cy="1806264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rgbClr val="89A4A7"/>
            </a:solidFill>
            <a:prstDash val="dash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+mn-ea"/>
                <a:ea typeface="+mn-ea"/>
              </a:rPr>
              <a:t>材料一</a:t>
            </a:r>
            <a:r>
              <a:rPr lang="zh-CN" altLang="en-US" sz="2400" dirty="0" smtClean="0">
                <a:solidFill>
                  <a:srgbClr val="000000"/>
                </a:solidFill>
                <a:latin typeface="+mn-ea"/>
                <a:ea typeface="+mn-ea"/>
              </a:rPr>
              <a:t>：</a:t>
            </a:r>
            <a:r>
              <a:rPr lang="en-US" altLang="zh-CN" sz="2400" dirty="0" smtClean="0">
                <a:solidFill>
                  <a:srgbClr val="000000"/>
                </a:solidFill>
                <a:latin typeface="+mn-ea"/>
                <a:ea typeface="+mn-ea"/>
              </a:rPr>
              <a:t>20</a:t>
            </a:r>
            <a:r>
              <a:rPr lang="zh-CN" altLang="en-US" sz="2400" dirty="0" smtClean="0">
                <a:solidFill>
                  <a:srgbClr val="000000"/>
                </a:solidFill>
                <a:latin typeface="+mn-ea"/>
                <a:ea typeface="+mn-ea"/>
              </a:rPr>
              <a:t>世纪</a:t>
            </a:r>
            <a:r>
              <a:rPr lang="en-US" altLang="zh-CN" sz="2400" dirty="0" smtClean="0">
                <a:solidFill>
                  <a:srgbClr val="000000"/>
                </a:solidFill>
                <a:latin typeface="+mn-ea"/>
                <a:ea typeface="+mn-ea"/>
              </a:rPr>
              <a:t>60</a:t>
            </a:r>
            <a:r>
              <a:rPr lang="zh-CN" altLang="en-US" sz="2400" dirty="0" smtClean="0">
                <a:solidFill>
                  <a:srgbClr val="000000"/>
                </a:solidFill>
                <a:latin typeface="+mn-ea"/>
                <a:ea typeface="+mn-ea"/>
              </a:rPr>
              <a:t>年代。发生了古巴导弹危机和美国侵略越南的战争；</a:t>
            </a:r>
            <a:r>
              <a:rPr lang="en-US" altLang="zh-CN" sz="2400" dirty="0" smtClean="0">
                <a:solidFill>
                  <a:srgbClr val="000000"/>
                </a:solidFill>
                <a:latin typeface="+mn-ea"/>
                <a:ea typeface="+mn-ea"/>
              </a:rPr>
              <a:t>20</a:t>
            </a:r>
            <a:r>
              <a:rPr lang="zh-CN" altLang="en-US" sz="2400" dirty="0" smtClean="0">
                <a:solidFill>
                  <a:srgbClr val="000000"/>
                </a:solidFill>
                <a:latin typeface="+mn-ea"/>
                <a:ea typeface="+mn-ea"/>
              </a:rPr>
              <a:t>世纪</a:t>
            </a:r>
            <a:r>
              <a:rPr lang="en-US" altLang="zh-CN" sz="2400" dirty="0" smtClean="0">
                <a:solidFill>
                  <a:srgbClr val="000000"/>
                </a:solidFill>
                <a:latin typeface="+mn-ea"/>
                <a:ea typeface="+mn-ea"/>
              </a:rPr>
              <a:t>70</a:t>
            </a:r>
            <a:r>
              <a:rPr lang="zh-CN" altLang="en-US" sz="2400" dirty="0" smtClean="0">
                <a:solidFill>
                  <a:srgbClr val="000000"/>
                </a:solidFill>
                <a:latin typeface="+mn-ea"/>
                <a:ea typeface="+mn-ea"/>
              </a:rPr>
              <a:t>年代，苏联入侵阿富汗；</a:t>
            </a:r>
            <a:r>
              <a:rPr lang="en-US" altLang="zh-CN" sz="2400" dirty="0" smtClean="0">
                <a:solidFill>
                  <a:srgbClr val="000000"/>
                </a:solidFill>
                <a:latin typeface="+mn-ea"/>
                <a:ea typeface="+mn-ea"/>
              </a:rPr>
              <a:t>20</a:t>
            </a:r>
            <a:r>
              <a:rPr lang="zh-CN" altLang="en-US" sz="2400" dirty="0" smtClean="0">
                <a:solidFill>
                  <a:srgbClr val="000000"/>
                </a:solidFill>
                <a:latin typeface="+mn-ea"/>
                <a:ea typeface="+mn-ea"/>
              </a:rPr>
              <a:t>世纪</a:t>
            </a:r>
            <a:r>
              <a:rPr lang="en-US" altLang="zh-CN" sz="2400" dirty="0" smtClean="0">
                <a:solidFill>
                  <a:srgbClr val="000000"/>
                </a:solidFill>
                <a:latin typeface="+mn-ea"/>
                <a:ea typeface="+mn-ea"/>
              </a:rPr>
              <a:t>80</a:t>
            </a:r>
            <a:r>
              <a:rPr lang="zh-CN" altLang="en-US" sz="2400" dirty="0" smtClean="0">
                <a:solidFill>
                  <a:srgbClr val="000000"/>
                </a:solidFill>
                <a:latin typeface="+mn-ea"/>
                <a:ea typeface="+mn-ea"/>
              </a:rPr>
              <a:t>年代美国制定“星球大战计划”，美苏双方军备竞赛不断升级。</a:t>
            </a:r>
            <a:endParaRPr lang="zh-CN" altLang="en-US" sz="24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6626" name="矩形 10"/>
          <p:cNvSpPr/>
          <p:nvPr/>
        </p:nvSpPr>
        <p:spPr>
          <a:xfrm>
            <a:off x="480695" y="2944935"/>
            <a:ext cx="8090972" cy="1421928"/>
          </a:xfrm>
          <a:prstGeom prst="rect">
            <a:avLst/>
          </a:prstGeom>
          <a:solidFill>
            <a:schemeClr val="bg1"/>
          </a:solidFill>
          <a:ln w="12700" cap="flat" cmpd="sng">
            <a:solidFill>
              <a:srgbClr val="89A4A7"/>
            </a:solidFill>
            <a:prstDash val="dash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+mn-ea"/>
                <a:ea typeface="+mn-ea"/>
              </a:rPr>
              <a:t>材料二：</a:t>
            </a:r>
            <a:r>
              <a:rPr lang="zh-CN" altLang="zh-CN" sz="2400" dirty="0">
                <a:solidFill>
                  <a:srgbClr val="000000"/>
                </a:solidFill>
                <a:latin typeface="+mn-ea"/>
                <a:ea typeface="+mn-ea"/>
              </a:rPr>
              <a:t>在争霸对峙过程中，美苏两国在紧张的战争边缘选择妥协，并逐渐走向缓和，因此从另一角度看，两国关系的缓和也成为稳定世界局势的因素。</a:t>
            </a:r>
            <a:endParaRPr lang="zh-CN" altLang="en-US" sz="240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17435" name="Text Box 27"/>
          <p:cNvSpPr txBox="1"/>
          <p:nvPr/>
        </p:nvSpPr>
        <p:spPr>
          <a:xfrm>
            <a:off x="3161902" y="2139702"/>
            <a:ext cx="5409765" cy="609398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algn="ctr">
              <a:lnSpc>
                <a:spcPct val="12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</a:rPr>
              <a:t>世界</a:t>
            </a:r>
            <a:r>
              <a:rPr lang="zh-CN" altLang="zh-CN" sz="2800" b="1" dirty="0">
                <a:solidFill>
                  <a:schemeClr val="accent1"/>
                </a:solidFill>
                <a:latin typeface="+mn-ea"/>
                <a:ea typeface="+mn-ea"/>
              </a:rPr>
              <a:t>动荡不安</a:t>
            </a:r>
            <a:r>
              <a:rPr lang="zh-CN" altLang="en-US" sz="2800" b="1" dirty="0">
                <a:solidFill>
                  <a:schemeClr val="accent1"/>
                </a:solidFill>
                <a:latin typeface="+mn-ea"/>
                <a:ea typeface="+mn-ea"/>
              </a:rPr>
              <a:t>，威胁了世界和平。</a:t>
            </a:r>
            <a:endParaRPr lang="zh-CN" altLang="en-US" sz="28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17436" name="Text Box 28"/>
          <p:cNvSpPr txBox="1"/>
          <p:nvPr/>
        </p:nvSpPr>
        <p:spPr>
          <a:xfrm>
            <a:off x="1938695" y="4299942"/>
            <a:ext cx="6880373" cy="609398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ct val="50000"/>
              </a:spcBef>
              <a:defRPr sz="2800" b="1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r>
              <a:rPr lang="zh-CN" altLang="zh-CN" noProof="1"/>
              <a:t>美苏互相牵制，避免了新的世界大战爆发</a:t>
            </a:r>
            <a:r>
              <a:rPr lang="zh-CN" altLang="en-US" noProof="1"/>
              <a:t>。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5" grpId="0"/>
      <p:bldP spid="1743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5"/>
          <p:cNvSpPr txBox="1"/>
          <p:nvPr/>
        </p:nvSpPr>
        <p:spPr>
          <a:xfrm>
            <a:off x="484893" y="843558"/>
            <a:ext cx="8208912" cy="1421928"/>
          </a:xfrm>
          <a:prstGeom prst="rect">
            <a:avLst/>
          </a:prstGeom>
          <a:noFill/>
          <a:ln w="12700" cap="flat" cmpd="sng">
            <a:solidFill>
              <a:srgbClr val="89A4A7"/>
            </a:solidFill>
            <a:prstDash val="dash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2400" b="1" dirty="0">
                <a:latin typeface="+mn-ea"/>
                <a:ea typeface="+mn-ea"/>
              </a:rPr>
              <a:t>材料三：苏联曾经是有用的敌人。美国相信，不仅要和苏联的军事力量竞赛，还要和苏联的其它成就竞赛</a:t>
            </a:r>
            <a:r>
              <a:rPr lang="en-US" altLang="zh-CN" sz="2400" b="1" dirty="0">
                <a:latin typeface="+mn-ea"/>
                <a:ea typeface="+mn-ea"/>
              </a:rPr>
              <a:t>‥‥</a:t>
            </a:r>
            <a:r>
              <a:rPr lang="en-US" altLang="zh-CN" sz="2400" b="1" dirty="0">
                <a:latin typeface="+mn-ea"/>
                <a:ea typeface="+mn-ea"/>
                <a:sym typeface="+mn-ea"/>
              </a:rPr>
              <a:t>‥</a:t>
            </a:r>
            <a:r>
              <a:rPr lang="zh-CN" altLang="en-US" sz="2400" b="1" dirty="0">
                <a:latin typeface="+mn-ea"/>
                <a:ea typeface="+mn-ea"/>
              </a:rPr>
              <a:t>没有苏联的空间计划，美国人就不可能登上月球</a:t>
            </a:r>
            <a:r>
              <a:rPr lang="en-US" altLang="zh-CN" sz="2400" b="1" dirty="0">
                <a:latin typeface="+mn-ea"/>
                <a:ea typeface="+mn-ea"/>
              </a:rPr>
              <a:t>‥‥</a:t>
            </a:r>
            <a:r>
              <a:rPr lang="en-US" altLang="zh-CN" sz="2400" b="1" dirty="0">
                <a:latin typeface="+mn-ea"/>
                <a:ea typeface="+mn-ea"/>
                <a:sym typeface="+mn-ea"/>
              </a:rPr>
              <a:t>‥</a:t>
            </a:r>
            <a:endParaRPr lang="en-US" altLang="zh-CN" sz="2400" b="1" dirty="0">
              <a:latin typeface="+mn-ea"/>
              <a:ea typeface="+mn-ea"/>
            </a:endParaRPr>
          </a:p>
        </p:txBody>
      </p:sp>
      <p:sp>
        <p:nvSpPr>
          <p:cNvPr id="3" name="Text Box 28"/>
          <p:cNvSpPr txBox="1"/>
          <p:nvPr/>
        </p:nvSpPr>
        <p:spPr>
          <a:xfrm>
            <a:off x="4511206" y="2355726"/>
            <a:ext cx="4152900" cy="540725"/>
          </a:xfrm>
          <a:prstGeom prst="rect">
            <a:avLst/>
          </a:prstGeom>
          <a:noFill/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>
            <a:defPPr>
              <a:defRPr lang="zh-CN"/>
            </a:defPPr>
            <a:lvl1pPr algn="ctr">
              <a:lnSpc>
                <a:spcPct val="120000"/>
              </a:lnSpc>
              <a:spcBef>
                <a:spcPct val="50000"/>
              </a:spcBef>
              <a:defRPr sz="2800" b="1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r>
              <a:rPr lang="zh-CN" altLang="en-US" noProof="1"/>
              <a:t>推动了科技发展。</a:t>
            </a:r>
            <a:endParaRPr lang="zh-CN" altLang="en-US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533533" y="1896406"/>
            <a:ext cx="683419" cy="1014730"/>
          </a:xfrm>
          <a:prstGeom prst="rect">
            <a:avLst/>
          </a:prstGeom>
          <a:noFill/>
          <a:ln w="25400">
            <a:noFill/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冷</a:t>
            </a:r>
            <a:endParaRPr kumimoji="0" lang="zh-CN" altLang="en-US" sz="3000" b="1" kern="1200" cap="none" spc="0" normalizeH="0" baseline="0" noProof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战</a:t>
            </a:r>
            <a:endParaRPr kumimoji="0" lang="zh-CN" altLang="en-US" sz="3000" b="1" kern="1200" cap="none" spc="0" normalizeH="0" baseline="0" noProof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9156" name="Line 4"/>
          <p:cNvSpPr/>
          <p:nvPr/>
        </p:nvSpPr>
        <p:spPr>
          <a:xfrm>
            <a:off x="1177477" y="1072380"/>
            <a:ext cx="0" cy="2839588"/>
          </a:xfrm>
          <a:prstGeom prst="line">
            <a:avLst/>
          </a:prstGeom>
          <a:ln w="63500" cap="flat" cmpd="sng">
            <a:solidFill>
              <a:srgbClr val="F36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1368161" y="839216"/>
            <a:ext cx="86201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0070C0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>
                <a:latin typeface="+mn-lt"/>
                <a:ea typeface="黑体" panose="02010609060101010101" pitchFamily="49" charset="-122"/>
                <a:cs typeface="+mn-cs"/>
              </a:rPr>
              <a:t>含义</a:t>
            </a:r>
            <a:endParaRPr kumimoji="0" lang="zh-CN" altLang="en-US" sz="2400" b="1" kern="1200" cap="none" spc="0" normalizeH="0" baseline="0" noProof="0"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1368161" y="1929652"/>
            <a:ext cx="86201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0070C0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latin typeface="+mn-lt"/>
                <a:ea typeface="黑体" panose="02010609060101010101" pitchFamily="49" charset="-122"/>
                <a:cs typeface="+mn-cs"/>
              </a:rPr>
              <a:t>开始</a:t>
            </a:r>
            <a:endParaRPr kumimoji="0" lang="zh-CN" altLang="en-US" sz="2400" b="1" kern="1200" cap="none" spc="0" normalizeH="0" baseline="0" noProof="0" dirty="0"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1368161" y="3551610"/>
            <a:ext cx="862013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>
            <a:solidFill>
              <a:srgbClr val="0070C0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zh-CN" altLang="en-US" sz="2400" b="1" kern="1200" cap="none" spc="0" normalizeH="0" baseline="0" noProof="0" dirty="0">
                <a:latin typeface="+mn-lt"/>
                <a:ea typeface="黑体" panose="02010609060101010101" pitchFamily="49" charset="-122"/>
                <a:cs typeface="+mn-cs"/>
              </a:rPr>
              <a:t>表现</a:t>
            </a:r>
            <a:endParaRPr kumimoji="0" lang="zh-CN" altLang="en-US" sz="2400" b="1" kern="1200" cap="none" spc="0" normalizeH="0" baseline="0" noProof="0" dirty="0">
              <a:latin typeface="+mn-lt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9161" name="Text Box 20"/>
          <p:cNvSpPr txBox="1"/>
          <p:nvPr/>
        </p:nvSpPr>
        <p:spPr>
          <a:xfrm>
            <a:off x="4063126" y="2376658"/>
            <a:ext cx="1143055" cy="461665"/>
          </a:xfrm>
          <a:prstGeom prst="rect">
            <a:avLst/>
          </a:prstGeom>
          <a:noFill/>
          <a:ln w="2540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latin typeface="Calibri" panose="020F0502020204030204" charset="0"/>
                <a:ea typeface="黑体" panose="02010609060101010101" pitchFamily="49" charset="-122"/>
              </a:rPr>
              <a:t>美国</a:t>
            </a:r>
            <a:endParaRPr lang="zh-CN" altLang="en-US" sz="2400" b="1" dirty="0"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49162" name="Text Box 21"/>
          <p:cNvSpPr txBox="1"/>
          <p:nvPr/>
        </p:nvSpPr>
        <p:spPr>
          <a:xfrm>
            <a:off x="6069541" y="2368594"/>
            <a:ext cx="1143053" cy="461665"/>
          </a:xfrm>
          <a:prstGeom prst="rect">
            <a:avLst/>
          </a:prstGeom>
          <a:noFill/>
          <a:ln w="25400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latin typeface="Calibri" panose="020F0502020204030204" charset="0"/>
                <a:ea typeface="黑体" panose="02010609060101010101" pitchFamily="49" charset="-122"/>
              </a:rPr>
              <a:t>苏联</a:t>
            </a:r>
            <a:endParaRPr lang="zh-CN" altLang="en-US" sz="2400" b="1" dirty="0"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49163" name="Text Box 22"/>
          <p:cNvSpPr txBox="1"/>
          <p:nvPr/>
        </p:nvSpPr>
        <p:spPr>
          <a:xfrm>
            <a:off x="2424697" y="761323"/>
            <a:ext cx="6326981" cy="952184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二战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后的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40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多年间，以美、苏为首的两大集团之间既非战争又非和平的对峙与竞争状态。</a:t>
            </a:r>
            <a:endParaRPr lang="zh-CN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9165" name="Text Box 24"/>
          <p:cNvSpPr txBox="1"/>
          <p:nvPr/>
        </p:nvSpPr>
        <p:spPr>
          <a:xfrm>
            <a:off x="2322104" y="1882810"/>
            <a:ext cx="2969083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400" b="1" dirty="0">
                <a:latin typeface="Calibri" panose="020F0502020204030204" charset="0"/>
                <a:ea typeface="黑体" panose="02010609060101010101" pitchFamily="49" charset="-122"/>
              </a:rPr>
              <a:t>“杜鲁门主义”出台</a:t>
            </a:r>
            <a:endParaRPr lang="zh-CN" altLang="en-US" sz="2400" b="1" dirty="0"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49167" name="Text Box 26"/>
          <p:cNvSpPr txBox="1"/>
          <p:nvPr/>
        </p:nvSpPr>
        <p:spPr>
          <a:xfrm>
            <a:off x="2424697" y="3374821"/>
            <a:ext cx="3539752" cy="4001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Calibri" panose="020F0502020204030204" charset="0"/>
                <a:ea typeface="黑体" panose="02010609060101010101" pitchFamily="49" charset="-122"/>
              </a:rPr>
              <a:t>经济上：实施“马歇尔计划”</a:t>
            </a:r>
            <a:endParaRPr lang="zh-CN" altLang="en-US" sz="2000" b="1" dirty="0"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49168" name="Text Box 27"/>
          <p:cNvSpPr txBox="1"/>
          <p:nvPr/>
        </p:nvSpPr>
        <p:spPr>
          <a:xfrm>
            <a:off x="2460744" y="2950045"/>
            <a:ext cx="3875495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Calibri" panose="020F0502020204030204" charset="0"/>
                <a:ea typeface="黑体" panose="02010609060101010101" pitchFamily="49" charset="-122"/>
              </a:rPr>
              <a:t>政治上：出台“杜鲁门主义”</a:t>
            </a:r>
            <a:endParaRPr lang="zh-CN" altLang="en-US" sz="2000" b="1" dirty="0"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49169" name="Text Box 28"/>
          <p:cNvSpPr txBox="1"/>
          <p:nvPr/>
        </p:nvSpPr>
        <p:spPr>
          <a:xfrm>
            <a:off x="2424697" y="3911968"/>
            <a:ext cx="2763898" cy="70788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Calibri" panose="020F0502020204030204" charset="0"/>
                <a:ea typeface="黑体" panose="02010609060101010101" pitchFamily="49" charset="-122"/>
              </a:rPr>
              <a:t>军事上：成立“北约</a:t>
            </a:r>
            <a:r>
              <a:rPr lang="zh-CN" altLang="en-US" sz="2000" b="1" dirty="0">
                <a:latin typeface="Calibri" panose="020F0502020204030204" charset="0"/>
                <a:ea typeface="华文新魏" panose="02010800040101010101" charset="-122"/>
              </a:rPr>
              <a:t>”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000" b="1" dirty="0">
              <a:latin typeface="Calibri" panose="020F0502020204030204" charset="0"/>
              <a:ea typeface="华文新魏" panose="02010800040101010101" charset="-122"/>
            </a:endParaRPr>
          </a:p>
        </p:txBody>
      </p:sp>
      <p:sp>
        <p:nvSpPr>
          <p:cNvPr id="49171" name="AutoShape 30"/>
          <p:cNvSpPr/>
          <p:nvPr/>
        </p:nvSpPr>
        <p:spPr>
          <a:xfrm rot="16200000">
            <a:off x="5470645" y="2355551"/>
            <a:ext cx="359569" cy="456010"/>
          </a:xfrm>
          <a:prstGeom prst="upDownArrow">
            <a:avLst>
              <a:gd name="adj1" fmla="val 50000"/>
              <a:gd name="adj2" fmla="val 33719"/>
            </a:avLst>
          </a:prstGeom>
          <a:solidFill>
            <a:srgbClr val="72BFC5"/>
          </a:solidFill>
          <a:ln w="2857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/>
          <a:lstStyle/>
          <a:p>
            <a:endParaRPr lang="zh-CN" altLang="en-US" sz="100" dirty="0"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49173" name="Text Box 32"/>
          <p:cNvSpPr txBox="1"/>
          <p:nvPr/>
        </p:nvSpPr>
        <p:spPr>
          <a:xfrm>
            <a:off x="6069541" y="3935125"/>
            <a:ext cx="3174206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000" b="1" dirty="0">
                <a:latin typeface="Calibri" panose="020F0502020204030204" charset="0"/>
                <a:ea typeface="黑体" panose="02010609060101010101" pitchFamily="49" charset="-122"/>
              </a:rPr>
              <a:t>军事上：成立“华约”</a:t>
            </a:r>
            <a:endParaRPr lang="zh-CN" altLang="en-US" sz="2000" b="1" dirty="0">
              <a:latin typeface="Calibri" panose="020F0502020204030204" charset="0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53452" y="3626158"/>
            <a:ext cx="4314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德国分裂（欧洲对峙局面基本形成）</a:t>
            </a:r>
            <a:endParaRPr lang="zh-CN" altLang="en-US" sz="2000" dirty="0">
              <a:ea typeface="黑体" panose="02010609060101010101" pitchFamily="49" charset="-122"/>
            </a:endParaRPr>
          </a:p>
        </p:txBody>
      </p:sp>
      <p:sp>
        <p:nvSpPr>
          <p:cNvPr id="5" name="左大括号 4"/>
          <p:cNvSpPr/>
          <p:nvPr/>
        </p:nvSpPr>
        <p:spPr>
          <a:xfrm rot="16200000">
            <a:off x="5640952" y="3415190"/>
            <a:ext cx="175989" cy="2030455"/>
          </a:xfrm>
          <a:prstGeom prst="leftBrace">
            <a:avLst>
              <a:gd name="adj1" fmla="val 123354"/>
              <a:gd name="adj2" fmla="val 51375"/>
            </a:avLst>
          </a:prstGeom>
          <a:ln w="57150">
            <a:solidFill>
              <a:srgbClr val="F36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49177" name="Text Box 44"/>
          <p:cNvSpPr txBox="1"/>
          <p:nvPr/>
        </p:nvSpPr>
        <p:spPr>
          <a:xfrm>
            <a:off x="3923020" y="4327526"/>
            <a:ext cx="3727534" cy="461665"/>
          </a:xfrm>
          <a:prstGeom prst="rect">
            <a:avLst/>
          </a:prstGeom>
          <a:solidFill>
            <a:srgbClr val="00B0F0"/>
          </a:solidFill>
          <a:ln w="47625" cap="flat" cmpd="sng">
            <a:solidFill>
              <a:srgbClr val="0070C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FFFF00"/>
                </a:solidFill>
                <a:latin typeface="Calibri" panose="020F0502020204030204" charset="0"/>
                <a:ea typeface="黑体" panose="02010609060101010101" pitchFamily="49" charset="-122"/>
              </a:rPr>
              <a:t>美苏两极格局最终形成</a:t>
            </a:r>
            <a:endParaRPr lang="zh-CN" altLang="en-US" sz="2400" b="1" dirty="0">
              <a:solidFill>
                <a:srgbClr val="FFFF00"/>
              </a:solidFill>
              <a:latin typeface="Calibri" panose="020F050202020403020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9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1" dur="500"/>
                                        <p:tgtEl>
                                          <p:spTgt spid="49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8" dur="50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3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8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8" dur="500"/>
                                        <p:tgtEl>
                                          <p:spTgt spid="49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92" dur="500"/>
                                        <p:tgtEl>
                                          <p:spTgt spid="49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bldLvl="0"/>
      <p:bldP spid="49157" grpId="0" bldLvl="0" animBg="1"/>
      <p:bldP spid="49159" grpId="0" bldLvl="0" animBg="1"/>
      <p:bldP spid="49160" grpId="0" bldLvl="0" animBg="1"/>
      <p:bldP spid="49161" grpId="0" bldLvl="0" animBg="1"/>
      <p:bldP spid="49162" grpId="0" bldLvl="0" animBg="1"/>
      <p:bldP spid="49163" grpId="0"/>
      <p:bldP spid="49165" grpId="0"/>
      <p:bldP spid="49167" grpId="0"/>
      <p:bldP spid="49168" grpId="0"/>
      <p:bldP spid="49169" grpId="0"/>
      <p:bldP spid="49171" grpId="0" bldLvl="0" animBg="1"/>
      <p:bldP spid="49173" grpId="0"/>
      <p:bldP spid="3" grpId="0"/>
      <p:bldP spid="5" grpId="0" bldLvl="0" animBg="1"/>
      <p:bldP spid="49177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1560" y="843558"/>
            <a:ext cx="7944485" cy="30010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 1947年3月，美国总统在演说中把世界分为“自由国家”和“极权政体”两个对立的营垒，宣称美国将领导和帮助所有选择“自由制度”、抵抗极权统治的力量。此后。美苏冷战开始。这篇演说提出的政策被称为(    )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A．罗斯福新政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．杜鲁门主义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</a:t>
            </a:r>
            <a:endParaRPr lang="en-US" altLang="zh-CN" sz="24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．马歇尔计划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．新经济政策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514027" y="2283717"/>
            <a:ext cx="463889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B    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11560" y="843558"/>
            <a:ext cx="8228012" cy="2684463"/>
          </a:xfr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algn="just" defTabSz="914400" fontAlgn="base">
              <a:lnSpc>
                <a:spcPct val="130000"/>
              </a:lnSpc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23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．美国通过马歇尔计划，迫使欧洲国家都要以对待本国居民的同等条件，向美国投资者开放。这样，美国把“遏制”共产主义的计谋与制造商、出口商的热情融为一体，成了真正的受益者。材料表明马歇尔计划使(   </a:t>
            </a:r>
            <a:r>
              <a:rPr lang="en-US" altLang="zh-CN" sz="23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br>
              <a:rPr lang="en-US" altLang="zh-CN" sz="23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3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A．美国获得更多经济利益</a:t>
            </a:r>
            <a:r>
              <a:rPr lang="en-US" altLang="zh-CN" sz="23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3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3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．欧洲国家失去了主权</a:t>
            </a:r>
            <a:br>
              <a:rPr lang="en-US" altLang="zh-CN" sz="23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3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C．美苏走向全面冷战对峙</a:t>
            </a:r>
            <a:r>
              <a:rPr lang="en-US" altLang="zh-CN" sz="23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en-US" altLang="zh-CN" sz="23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en-US" altLang="zh-CN" sz="23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3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．美国构建起单极世界</a:t>
            </a:r>
            <a:endParaRPr lang="en-US" altLang="zh-CN" sz="23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076509" y="2235593"/>
            <a:ext cx="40449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ym typeface="+mn-ea"/>
              </a:rPr>
              <a:t>A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0572" y="843558"/>
            <a:ext cx="8314690" cy="29731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buFont typeface="Arial" panose="020B0604020202020204" pitchFamily="34" charset="0"/>
              <a:defRPr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en-US" altLang="zh-CN" dirty="0"/>
              <a:t>3．美国总统杜鲁门曾说：“美国在世界上处于领导地位……</a:t>
            </a:r>
            <a:r>
              <a:rPr lang="en-US" altLang="zh-CN" dirty="0" err="1"/>
              <a:t>凯撒、成吉思汗、拿破仑等任何一个伟大领袖所担负的责任，都不能同美国总统今天所担负的责任相比</a:t>
            </a:r>
            <a:r>
              <a:rPr lang="en-US" altLang="zh-CN" dirty="0"/>
              <a:t>。”</a:t>
            </a:r>
            <a:r>
              <a:rPr lang="en-US" altLang="zh-CN" dirty="0" err="1"/>
              <a:t>材料表明美国的主要目的是</a:t>
            </a:r>
            <a:r>
              <a:rPr lang="en-US" altLang="zh-CN" dirty="0"/>
              <a:t>(    )</a:t>
            </a:r>
            <a:endParaRPr lang="en-US" altLang="zh-CN" dirty="0"/>
          </a:p>
          <a:p>
            <a:r>
              <a:rPr lang="en-US" altLang="zh-CN" dirty="0" err="1"/>
              <a:t>A．干涉他国内政</a:t>
            </a:r>
            <a:r>
              <a:rPr lang="en-US" altLang="zh-CN" dirty="0"/>
              <a:t>  </a:t>
            </a:r>
            <a:r>
              <a:rPr lang="en-US" altLang="zh-CN" dirty="0" smtClean="0"/>
              <a:t>      </a:t>
            </a:r>
            <a:r>
              <a:rPr lang="en-US" altLang="zh-CN" dirty="0" err="1" smtClean="0"/>
              <a:t>B</a:t>
            </a:r>
            <a:r>
              <a:rPr lang="en-US" altLang="zh-CN" dirty="0" err="1"/>
              <a:t>．构建和谐世界</a:t>
            </a:r>
            <a:r>
              <a:rPr lang="en-US" altLang="zh-CN" dirty="0"/>
              <a:t>   </a:t>
            </a:r>
            <a:endParaRPr lang="en-US" altLang="zh-CN" dirty="0" smtClean="0"/>
          </a:p>
          <a:p>
            <a:r>
              <a:rPr lang="en-US" altLang="zh-CN" dirty="0" err="1" smtClean="0"/>
              <a:t>C</a:t>
            </a:r>
            <a:r>
              <a:rPr lang="en-US" altLang="zh-CN" dirty="0" err="1"/>
              <a:t>．全面称霸世界</a:t>
            </a:r>
            <a:r>
              <a:rPr lang="en-US" altLang="zh-CN" dirty="0"/>
              <a:t> </a:t>
            </a:r>
            <a:r>
              <a:rPr lang="en-US" altLang="zh-CN" dirty="0" smtClean="0"/>
              <a:t>       </a:t>
            </a:r>
            <a:r>
              <a:rPr lang="en-US" altLang="zh-CN" dirty="0" err="1"/>
              <a:t>D．遏制共产主义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2843808" y="2323880"/>
            <a:ext cx="498721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>
                <a:sym typeface="+mn-ea"/>
              </a:rPr>
              <a:t>C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0"/>
      <p:bldP spid="6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83568" y="827518"/>
            <a:ext cx="8228012" cy="1906587"/>
          </a:xfr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defTabSz="914400" fontAlgn="base">
              <a:lnSpc>
                <a:spcPct val="130000"/>
              </a:lnSpc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4．柏林墙的出现，使德国柏林成为“一堆、两城、两国”，柏林人民进入了“大墙时代”，导致这一局面出现的主要原因是(  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A．德国的分裂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．马歇尔计划的推行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C．冷战的发生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．北约与华约的对峙</a:t>
            </a:r>
            <a:endParaRPr lang="en-US" altLang="zh-CN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84055" y="1824169"/>
            <a:ext cx="450611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ym typeface="+mn-ea"/>
              </a:rPr>
              <a:t>C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11560" y="853870"/>
            <a:ext cx="8171180" cy="36398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>
            <a:defPPr>
              <a:defRPr lang="zh-CN"/>
            </a:defPPr>
            <a:lvl1pPr algn="just">
              <a:lnSpc>
                <a:spcPct val="130000"/>
              </a:lnSpc>
              <a:buFont typeface="Arial" panose="020B0604020202020204" pitchFamily="34" charset="0"/>
              <a:defRPr sz="2400" b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en-US" altLang="zh-CN" dirty="0"/>
              <a:t>5．电影往往是社会现实与舆论的一种反映。1943年，好莱坞拍摄了一些歌颂苏联的电影，比如《光荣的日子》《出使莫斯科》等。1948年，苏联对美国的威胁成为好莱坞电影的重要主题之一，这类影片有《铁幕背后》《</a:t>
            </a:r>
            <a:r>
              <a:rPr lang="en-US" altLang="zh-CN" dirty="0" err="1"/>
              <a:t>红色威胁》等。与这一时期电影主题转变相关的政治背景有</a:t>
            </a:r>
            <a:r>
              <a:rPr lang="en-US" altLang="zh-CN" dirty="0"/>
              <a:t>(    )</a:t>
            </a:r>
            <a:endParaRPr lang="en-US" altLang="zh-CN" dirty="0"/>
          </a:p>
          <a:p>
            <a:r>
              <a:rPr lang="en-US" altLang="zh-CN" dirty="0" err="1"/>
              <a:t>A．不结盟运动的兴起</a:t>
            </a:r>
            <a:r>
              <a:rPr lang="en-US" altLang="zh-CN" dirty="0"/>
              <a:t>     </a:t>
            </a:r>
            <a:r>
              <a:rPr lang="en-US" altLang="zh-CN" dirty="0" smtClean="0"/>
              <a:t> </a:t>
            </a:r>
            <a:r>
              <a:rPr lang="en-US" altLang="zh-CN" dirty="0" err="1"/>
              <a:t>B．反法西斯联盟建立</a:t>
            </a:r>
            <a:endParaRPr lang="en-US" altLang="zh-CN" dirty="0"/>
          </a:p>
          <a:p>
            <a:r>
              <a:rPr lang="en-US" altLang="zh-CN" dirty="0"/>
              <a:t>C．1945年联合国成立      </a:t>
            </a:r>
            <a:r>
              <a:rPr lang="en-US" altLang="zh-CN" dirty="0" err="1" smtClean="0"/>
              <a:t>D</a:t>
            </a:r>
            <a:r>
              <a:rPr lang="en-US" altLang="zh-CN" dirty="0" err="1"/>
              <a:t>．杜鲁门主义的出台</a:t>
            </a:r>
            <a:endParaRPr lang="en-US" altLang="zh-CN" dirty="0"/>
          </a:p>
          <a:p>
            <a:endParaRPr lang="en-US" altLang="zh-CN" dirty="0"/>
          </a:p>
        </p:txBody>
      </p:sp>
      <p:sp>
        <p:nvSpPr>
          <p:cNvPr id="5" name="文本框 4"/>
          <p:cNvSpPr txBox="1"/>
          <p:nvPr/>
        </p:nvSpPr>
        <p:spPr>
          <a:xfrm>
            <a:off x="6814721" y="2791097"/>
            <a:ext cx="60256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>
                <a:sym typeface="+mn-ea"/>
              </a:rPr>
              <a:t>D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619672" y="1779662"/>
            <a:ext cx="6120720" cy="132588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-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作业：完成课后探究题，考查1949年发生的重大历史实践及冷战表现形式。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573606" y="907084"/>
            <a:ext cx="2859060" cy="14695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6289675" y="2923150"/>
            <a:ext cx="2552415" cy="1730665"/>
          </a:xfrm>
          <a:prstGeom prst="rect">
            <a:avLst/>
          </a:prstGeom>
        </p:spPr>
      </p:pic>
      <p:pic>
        <p:nvPicPr>
          <p:cNvPr id="2" name="Picture 4" descr="被隔开的东西柏林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840389"/>
            <a:ext cx="2760442" cy="189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716" y="998020"/>
            <a:ext cx="3286964" cy="1459143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837171"/>
            <a:ext cx="2677746" cy="1839380"/>
          </a:xfrm>
          <a:prstGeom prst="rect">
            <a:avLst/>
          </a:prstGeom>
        </p:spPr>
      </p:pic>
      <p:sp>
        <p:nvSpPr>
          <p:cNvPr id="3" name="TextBox 1"/>
          <p:cNvSpPr txBox="1"/>
          <p:nvPr>
            <p:custDataLst>
              <p:tags r:id="rId11"/>
            </p:custDataLst>
          </p:nvPr>
        </p:nvSpPr>
        <p:spPr>
          <a:xfrm>
            <a:off x="534492" y="1522622"/>
            <a:ext cx="8247380" cy="20485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noAutofit/>
          </a:bodyPr>
          <a:lstStyle/>
          <a:p>
            <a:pPr indent="457200">
              <a:lnSpc>
                <a:spcPct val="120000"/>
              </a:lnSpc>
            </a:pPr>
            <a:r>
              <a:rPr lang="zh-CN" altLang="en-US" sz="2400" b="1" dirty="0" smtClean="0">
                <a:ea typeface="黑体" panose="02010609060101010101" pitchFamily="49" charset="-122"/>
              </a:rPr>
              <a:t>柏林墙建于</a:t>
            </a:r>
            <a:r>
              <a:rPr lang="en-US" altLang="zh-CN" sz="2400" b="1" dirty="0" smtClean="0">
                <a:ea typeface="黑体" panose="02010609060101010101" pitchFamily="49" charset="-122"/>
              </a:rPr>
              <a:t>1961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年，全长</a:t>
            </a:r>
            <a:r>
              <a:rPr lang="en-US" altLang="zh-CN" sz="2400" b="1" dirty="0" smtClean="0">
                <a:ea typeface="黑体" panose="02010609060101010101" pitchFamily="49" charset="-122"/>
              </a:rPr>
              <a:t>155</a:t>
            </a:r>
            <a:r>
              <a:rPr lang="zh-CN" altLang="en-US" sz="2400" b="1" dirty="0" smtClean="0">
                <a:ea typeface="黑体" panose="02010609060101010101" pitchFamily="49" charset="-122"/>
              </a:rPr>
              <a:t>公里。最出是以铁丝网和砖石为材料的边墙，后期加固为由瞭望塔、混凝土墙、开放地带以及反车辆壕沟组成的边防设施。</a:t>
            </a:r>
            <a:r>
              <a:rPr lang="zh-CN" altLang="en-US" sz="2400" b="1" dirty="0" smtClean="0">
                <a:solidFill>
                  <a:srgbClr val="FF0000"/>
                </a:solidFill>
                <a:ea typeface="黑体" panose="02010609060101010101" pitchFamily="49" charset="-122"/>
              </a:rPr>
              <a:t>柏林墙是德国分裂的象征，也是冷战的重要标志性建筑。</a:t>
            </a:r>
            <a:endParaRPr lang="zh-CN" altLang="en-US" sz="2400" b="1" dirty="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672826" y="876894"/>
            <a:ext cx="2196435" cy="461665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l"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.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冷战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的定义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05130" y="1348105"/>
            <a:ext cx="8481060" cy="2853666"/>
          </a:xfrm>
          <a:prstGeom prst="rect">
            <a:avLst/>
          </a:prstGeom>
          <a:noFill/>
          <a:ln w="38100">
            <a:noFill/>
            <a:prstDash val="sysDot"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40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冷战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是指第二次世界大战后的</a:t>
            </a:r>
            <a:r>
              <a:rPr lang="en-US" altLang="zh-CN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40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多年间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，</a:t>
            </a:r>
            <a:endParaRPr lang="en-US" altLang="zh-CN" sz="28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以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美、苏为首的两大集团之间既非战争又非和平</a:t>
            </a: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的</a:t>
            </a:r>
            <a:endParaRPr lang="en-US" altLang="zh-CN" sz="28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对峙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与竞争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状态。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>
            <p:custDataLst>
              <p:tags r:id="rId3"/>
            </p:custDataLst>
          </p:nvPr>
        </p:nvCxnSpPr>
        <p:spPr>
          <a:xfrm>
            <a:off x="562683" y="2931790"/>
            <a:ext cx="4441365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>
            <p:custDataLst>
              <p:tags r:id="rId4"/>
            </p:custDataLst>
          </p:nvPr>
        </p:nvCxnSpPr>
        <p:spPr>
          <a:xfrm>
            <a:off x="405130" y="3552507"/>
            <a:ext cx="2731829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utoShape 34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899228" y="3243399"/>
            <a:ext cx="2459355" cy="576580"/>
          </a:xfrm>
          <a:prstGeom prst="wedgeRoundRectCallout">
            <a:avLst>
              <a:gd name="adj1" fmla="val -44506"/>
              <a:gd name="adj2" fmla="val -76637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冷战双方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AutoShape 36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467226" y="3819979"/>
            <a:ext cx="3339465" cy="576580"/>
          </a:xfrm>
          <a:prstGeom prst="wedgeRoundRectCallout">
            <a:avLst>
              <a:gd name="adj1" fmla="val -33244"/>
              <a:gd name="adj2" fmla="val -7779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冷战方式（特点）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>
            <p:custDataLst>
              <p:tags r:id="rId7"/>
            </p:custDataLst>
          </p:nvPr>
        </p:nvSpPr>
        <p:spPr>
          <a:xfrm>
            <a:off x="323528" y="3003798"/>
            <a:ext cx="2016224" cy="664845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对话气泡: 矩形 7"/>
          <p:cNvSpPr/>
          <p:nvPr>
            <p:custDataLst>
              <p:tags r:id="rId8"/>
            </p:custDataLst>
          </p:nvPr>
        </p:nvSpPr>
        <p:spPr>
          <a:xfrm>
            <a:off x="6444208" y="1107727"/>
            <a:ext cx="2336800" cy="576580"/>
          </a:xfrm>
          <a:prstGeom prst="wedgeRectCallout">
            <a:avLst>
              <a:gd name="adj1" fmla="val -33260"/>
              <a:gd name="adj2" fmla="val 65070"/>
            </a:avLst>
          </a:prstGeom>
          <a:solidFill>
            <a:schemeClr val="accent1">
              <a:lumMod val="20000"/>
              <a:lumOff val="80000"/>
            </a:schemeClr>
          </a:solidFill>
          <a:ln w="3175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1947——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1991</a:t>
            </a:r>
            <a:endParaRPr lang="en-US" altLang="zh-CN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15" name="直接连接符 14"/>
          <p:cNvCxnSpPr/>
          <p:nvPr>
            <p:custDataLst>
              <p:tags r:id="rId9"/>
            </p:custDataLst>
          </p:nvPr>
        </p:nvCxnSpPr>
        <p:spPr>
          <a:xfrm flipV="1">
            <a:off x="5961177" y="2211710"/>
            <a:ext cx="1397406" cy="1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>
            <p:custDataLst>
              <p:tags r:id="rId10"/>
            </p:custDataLst>
          </p:nvPr>
        </p:nvCxnSpPr>
        <p:spPr>
          <a:xfrm>
            <a:off x="5436096" y="2931790"/>
            <a:ext cx="288032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  <p:bldP spid="13" grpId="0" bldLvl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文本框 6149"/>
          <p:cNvSpPr txBox="1"/>
          <p:nvPr>
            <p:custDataLst>
              <p:tags r:id="rId1"/>
            </p:custDataLst>
          </p:nvPr>
        </p:nvSpPr>
        <p:spPr>
          <a:xfrm>
            <a:off x="653513" y="771550"/>
            <a:ext cx="617283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冷战的原因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0" y="1522711"/>
            <a:ext cx="1487553" cy="2542229"/>
            <a:chOff x="80745" y="2311239"/>
            <a:chExt cx="1487553" cy="2542229"/>
          </a:xfrm>
        </p:grpSpPr>
        <p:grpSp>
          <p:nvGrpSpPr>
            <p:cNvPr id="7" name="组合 6"/>
            <p:cNvGrpSpPr/>
            <p:nvPr/>
          </p:nvGrpSpPr>
          <p:grpSpPr>
            <a:xfrm>
              <a:off x="80745" y="2311239"/>
              <a:ext cx="1487553" cy="2542229"/>
              <a:chOff x="80745" y="2311239"/>
              <a:chExt cx="1487553" cy="2542229"/>
            </a:xfrm>
          </p:grpSpPr>
          <p:pic>
            <p:nvPicPr>
              <p:cNvPr id="13" name="图片 12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80745" y="2311239"/>
                <a:ext cx="1487553" cy="1463167"/>
              </a:xfrm>
              <a:prstGeom prst="rect">
                <a:avLst/>
              </a:prstGeom>
            </p:spPr>
          </p:pic>
          <p:grpSp>
            <p:nvGrpSpPr>
              <p:cNvPr id="14" name="组合 67"/>
              <p:cNvGrpSpPr/>
              <p:nvPr/>
            </p:nvGrpSpPr>
            <p:grpSpPr>
              <a:xfrm>
                <a:off x="720871" y="4287618"/>
                <a:ext cx="591071" cy="5658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1" name="同心圆 40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2800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2" name="椭圆 21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2800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grpSp>
            <p:nvGrpSpPr>
              <p:cNvPr id="15" name="组合 67"/>
              <p:cNvGrpSpPr/>
              <p:nvPr/>
            </p:nvGrpSpPr>
            <p:grpSpPr>
              <a:xfrm>
                <a:off x="709862" y="3735158"/>
                <a:ext cx="591071" cy="5658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9" name="同心圆 47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2800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0" name="椭圆 19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2800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grpSp>
            <p:nvGrpSpPr>
              <p:cNvPr id="16" name="组合 15"/>
              <p:cNvGrpSpPr/>
              <p:nvPr/>
            </p:nvGrpSpPr>
            <p:grpSpPr>
              <a:xfrm>
                <a:off x="720871" y="3177479"/>
                <a:ext cx="591071" cy="5658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7" name="同心圆 51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2800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18" name="椭圆 17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2800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</p:grpSp>
        <p:grpSp>
          <p:nvGrpSpPr>
            <p:cNvPr id="8" name="组合 7"/>
            <p:cNvGrpSpPr/>
            <p:nvPr/>
          </p:nvGrpSpPr>
          <p:grpSpPr>
            <a:xfrm>
              <a:off x="720000" y="2602432"/>
              <a:ext cx="724044" cy="2155388"/>
              <a:chOff x="4379017" y="-16293"/>
              <a:chExt cx="724044" cy="2155388"/>
            </a:xfrm>
          </p:grpSpPr>
          <p:sp>
            <p:nvSpPr>
              <p:cNvPr id="9" name="TextBox 51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4388824" y="1678720"/>
                <a:ext cx="709886" cy="460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19175"/>
                <a:r>
                  <a:rPr lang="zh-CN" altLang="en-US" sz="2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rPr>
                  <a:t>国</a:t>
                </a:r>
                <a:endParaRPr lang="zh-CN" altLang="en-US" sz="2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" name="TextBox 51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4379017" y="1061467"/>
                <a:ext cx="709886" cy="473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19175"/>
                <a:r>
                  <a:rPr lang="zh-CN" altLang="en-US" sz="2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rPr>
                  <a:t>美</a:t>
                </a:r>
                <a:endParaRPr lang="zh-CN" altLang="en-US" sz="2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1" name="TextBox 51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4379017" y="514545"/>
                <a:ext cx="709886" cy="473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19175"/>
                <a:r>
                  <a:rPr lang="zh-CN" altLang="en-US" sz="2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rPr>
                  <a:t>后</a:t>
                </a:r>
                <a:endParaRPr lang="zh-CN" altLang="en-US" sz="2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2" name="TextBox 5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4393175" y="-16293"/>
                <a:ext cx="709886" cy="4739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19175"/>
                <a:r>
                  <a:rPr lang="zh-CN" altLang="en-US" sz="2400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rPr>
                  <a:t>战</a:t>
                </a:r>
                <a:endParaRPr lang="zh-CN" altLang="en-US" sz="2400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1353820" y="1644157"/>
            <a:ext cx="2282076" cy="2835096"/>
            <a:chOff x="1490336" y="1726443"/>
            <a:chExt cx="2251488" cy="3066482"/>
          </a:xfrm>
        </p:grpSpPr>
        <p:sp>
          <p:nvSpPr>
            <p:cNvPr id="24" name="Text Box 55"/>
            <p:cNvSpPr txBox="1"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1987529" y="1726443"/>
              <a:ext cx="925286" cy="497949"/>
            </a:xfrm>
            <a:prstGeom prst="rect">
              <a:avLst/>
            </a:prstGeom>
            <a:noFill/>
            <a:ln w="12700" cap="sq">
              <a:noFill/>
              <a:miter lim="800000"/>
            </a:ln>
          </p:spPr>
          <p:txBody>
            <a:bodyPr>
              <a:spAutoFit/>
            </a:bodyPr>
            <a:lstStyle/>
            <a:p>
              <a:pPr defTabSz="1019175"/>
              <a:r>
                <a:rPr kumimoji="1" lang="zh-CN" altLang="en-US" sz="2400" b="1" dirty="0">
                  <a:solidFill>
                    <a:srgbClr val="66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经济</a:t>
              </a:r>
              <a:endParaRPr kumimoji="1" lang="zh-CN" altLang="en-US" sz="2400" b="1" dirty="0">
                <a:solidFill>
                  <a:srgbClr val="66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5" name="Text Box 56"/>
            <p:cNvSpPr txBox="1"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1490336" y="2895420"/>
              <a:ext cx="2251488" cy="1897505"/>
            </a:xfrm>
            <a:prstGeom prst="rect">
              <a:avLst/>
            </a:prstGeom>
            <a:noFill/>
            <a:ln w="12700" cap="sq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1019175">
                <a:lnSpc>
                  <a:spcPct val="150000"/>
                </a:lnSpc>
              </a:pPr>
              <a:r>
                <a:rPr kumimoji="1"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工业产量占</a:t>
              </a:r>
              <a:r>
                <a:rPr kumimoji="1" lang="en-US" altLang="zh-CN" sz="2400" b="1" dirty="0">
                  <a:solidFill>
                    <a:srgbClr val="CC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2/3</a:t>
              </a:r>
              <a:endParaRPr kumimoji="1" lang="en-US" altLang="zh-CN" sz="2400" b="1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defTabSz="1019175">
                <a:lnSpc>
                  <a:spcPct val="150000"/>
                </a:lnSpc>
              </a:pPr>
              <a:r>
                <a:rPr kumimoji="1"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出口贸易占</a:t>
              </a:r>
              <a:r>
                <a:rPr kumimoji="1" lang="en-US" altLang="zh-CN" sz="2400" b="1" dirty="0">
                  <a:solidFill>
                    <a:srgbClr val="CC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1/3</a:t>
              </a:r>
              <a:endParaRPr kumimoji="1" lang="en-US" altLang="zh-CN" sz="2400" b="1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defTabSz="1019175">
                <a:lnSpc>
                  <a:spcPct val="150000"/>
                </a:lnSpc>
              </a:pPr>
              <a:r>
                <a:rPr kumimoji="1"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黄金储备占</a:t>
              </a:r>
              <a:r>
                <a:rPr kumimoji="1" lang="en-US" altLang="zh-CN" sz="2400" b="1" dirty="0">
                  <a:solidFill>
                    <a:srgbClr val="CC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3/4</a:t>
              </a:r>
              <a:endParaRPr kumimoji="1" lang="en-US" altLang="zh-CN" sz="2400" b="1" dirty="0">
                <a:solidFill>
                  <a:srgbClr val="CC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26" name="图片 25" descr="130463024669786113.jpg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1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47348" y="2066624"/>
              <a:ext cx="1555847" cy="979697"/>
            </a:xfrm>
            <a:prstGeom prst="rect">
              <a:avLst/>
            </a:prstGeom>
          </p:spPr>
        </p:pic>
        <p:sp>
          <p:nvSpPr>
            <p:cNvPr id="27" name="圆角矩形 60"/>
            <p:cNvSpPr/>
            <p:nvPr>
              <p:custDataLst>
                <p:tags r:id="rId18"/>
              </p:custDataLst>
            </p:nvPr>
          </p:nvSpPr>
          <p:spPr>
            <a:xfrm>
              <a:off x="1511276" y="1726443"/>
              <a:ext cx="2109122" cy="3066482"/>
            </a:xfrm>
            <a:prstGeom prst="roundRect">
              <a:avLst>
                <a:gd name="adj" fmla="val 9556"/>
              </a:avLst>
            </a:prstGeom>
            <a:noFill/>
            <a:ln w="571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19175"/>
              <a:endParaRPr lang="zh-CN" altLang="en-US" sz="24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12490" y="1599072"/>
            <a:ext cx="2669801" cy="2880181"/>
            <a:chOff x="3440444" y="1581457"/>
            <a:chExt cx="3963161" cy="2950894"/>
          </a:xfrm>
        </p:grpSpPr>
        <p:sp>
          <p:nvSpPr>
            <p:cNvPr id="29" name="Text Box 57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3610089" y="2256492"/>
              <a:ext cx="3793516" cy="1562859"/>
            </a:xfrm>
            <a:prstGeom prst="rect">
              <a:avLst/>
            </a:prstGeom>
            <a:noFill/>
            <a:ln w="12700" cap="sq">
              <a:noFill/>
              <a:miter lim="800000"/>
            </a:ln>
          </p:spPr>
          <p:txBody>
            <a:bodyPr wrap="square">
              <a:noAutofit/>
            </a:bodyPr>
            <a:lstStyle/>
            <a:p>
              <a:pPr defTabSz="1019175"/>
              <a:r>
                <a:rPr kumimoji="1" lang="zh-CN" altLang="en-US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军队人数</a:t>
              </a:r>
              <a:r>
                <a:rPr kumimoji="1" lang="en-US" altLang="zh-CN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1200</a:t>
              </a:r>
              <a:r>
                <a:rPr kumimoji="1" lang="zh-CN" altLang="en-US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多万</a:t>
              </a:r>
              <a:endParaRPr kumimoji="1"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defTabSz="1019175"/>
              <a:r>
                <a:rPr kumimoji="1" lang="zh-CN" altLang="en-US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国防预算超</a:t>
              </a:r>
              <a:r>
                <a:rPr kumimoji="1" lang="en-US" altLang="zh-CN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800</a:t>
              </a:r>
              <a:r>
                <a:rPr kumimoji="1" lang="zh-CN" altLang="en-US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亿美元</a:t>
              </a:r>
              <a:endParaRPr kumimoji="1"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defTabSz="1019175"/>
              <a:r>
                <a:rPr kumimoji="1" lang="zh-CN" altLang="en-US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在全球有</a:t>
              </a:r>
              <a:r>
                <a:rPr kumimoji="1" lang="en-US" altLang="zh-CN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500</a:t>
              </a:r>
              <a:r>
                <a:rPr kumimoji="1" lang="zh-CN" altLang="en-US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多个军事基地</a:t>
              </a:r>
              <a:endParaRPr kumimoji="1"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defTabSz="1019175"/>
              <a:r>
                <a:rPr kumimoji="1" lang="zh-CN" altLang="en-US" sz="22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拥有原子弹</a:t>
              </a:r>
              <a:endParaRPr kumimoji="1" lang="zh-CN" altLang="en-US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1" name="Rectangle 65"/>
            <p:cNvSpPr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5010849" y="1771973"/>
              <a:ext cx="1328151" cy="47167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1019175"/>
              <a:r>
                <a:rPr kumimoji="1" lang="zh-CN" altLang="en-US" sz="2400" b="1" dirty="0">
                  <a:solidFill>
                    <a:srgbClr val="66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军事</a:t>
              </a:r>
              <a:endParaRPr kumimoji="1" lang="zh-CN" altLang="en-US" sz="2400" b="1" dirty="0">
                <a:solidFill>
                  <a:srgbClr val="66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2" name="圆角矩形 61"/>
            <p:cNvSpPr/>
            <p:nvPr>
              <p:custDataLst>
                <p:tags r:id="rId21"/>
              </p:custDataLst>
            </p:nvPr>
          </p:nvSpPr>
          <p:spPr>
            <a:xfrm>
              <a:off x="3440444" y="1604319"/>
              <a:ext cx="3630971" cy="2928032"/>
            </a:xfrm>
            <a:prstGeom prst="roundRect">
              <a:avLst>
                <a:gd name="adj" fmla="val 9556"/>
              </a:avLst>
            </a:prstGeom>
            <a:noFill/>
            <a:ln w="571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19175"/>
              <a:endParaRPr lang="zh-CN" altLang="en-US" sz="24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3" name="图片 32" descr="staff_1024.jpg"/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766937">
              <a:off x="3833853" y="1581457"/>
              <a:ext cx="1304833" cy="978625"/>
            </a:xfrm>
            <a:prstGeom prst="rect">
              <a:avLst/>
            </a:prstGeom>
          </p:spPr>
        </p:pic>
      </p:grpSp>
      <p:grpSp>
        <p:nvGrpSpPr>
          <p:cNvPr id="34" name="组合 33"/>
          <p:cNvGrpSpPr/>
          <p:nvPr/>
        </p:nvGrpSpPr>
        <p:grpSpPr>
          <a:xfrm>
            <a:off x="6542841" y="1601611"/>
            <a:ext cx="2376264" cy="2877641"/>
            <a:chOff x="6320969" y="1859163"/>
            <a:chExt cx="2005906" cy="2664319"/>
          </a:xfrm>
        </p:grpSpPr>
        <p:sp>
          <p:nvSpPr>
            <p:cNvPr id="35" name="Text Box 58"/>
            <p:cNvSpPr txBox="1"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6320969" y="3612400"/>
              <a:ext cx="2005906" cy="427441"/>
            </a:xfrm>
            <a:prstGeom prst="rect">
              <a:avLst/>
            </a:prstGeom>
            <a:noFill/>
            <a:ln w="12700" cap="sq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1019175"/>
              <a:r>
                <a:rPr kumimoji="1" lang="zh-CN" altLang="en-US" sz="2400" b="1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控制操纵</a:t>
              </a:r>
              <a:r>
                <a:rPr kumimoji="1" lang="zh-CN" altLang="en-US" sz="24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联合国</a:t>
              </a:r>
              <a:endParaRPr kumimoji="1"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6" name="Rectangle 66"/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6664568" y="1922333"/>
              <a:ext cx="883285" cy="42624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defTabSz="1019175"/>
              <a:r>
                <a:rPr kumimoji="1" lang="en-US" altLang="zh-CN" sz="2400" b="1" dirty="0">
                  <a:solidFill>
                    <a:srgbClr val="66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 </a:t>
              </a:r>
              <a:r>
                <a:rPr kumimoji="1" lang="zh-CN" altLang="en-US" sz="2400" b="1" dirty="0">
                  <a:solidFill>
                    <a:srgbClr val="66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政治</a:t>
              </a:r>
              <a:endParaRPr kumimoji="1" lang="zh-CN" altLang="en-US" sz="2400" b="1" dirty="0">
                <a:solidFill>
                  <a:srgbClr val="66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37" name="圆角矩形 68"/>
            <p:cNvSpPr/>
            <p:nvPr>
              <p:custDataLst>
                <p:tags r:id="rId26"/>
              </p:custDataLst>
            </p:nvPr>
          </p:nvSpPr>
          <p:spPr>
            <a:xfrm>
              <a:off x="6369916" y="1859163"/>
              <a:ext cx="1836977" cy="2664319"/>
            </a:xfrm>
            <a:prstGeom prst="roundRect">
              <a:avLst>
                <a:gd name="adj" fmla="val 9556"/>
              </a:avLst>
            </a:prstGeom>
            <a:noFill/>
            <a:ln w="57150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1019175"/>
              <a:endParaRPr lang="zh-CN" altLang="en-US" sz="24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38" name="图片 37" descr="t0135963c9242a2ab1d.jpg"/>
            <p:cNvPicPr>
              <a:picLocks noChangeAspect="1"/>
            </p:cNvPicPr>
            <p:nvPr>
              <p:custDataLst>
                <p:tags r:id="rId27"/>
              </p:custDataLst>
            </p:nvPr>
          </p:nvPicPr>
          <p:blipFill>
            <a:blip r:embed="rId2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553905" y="2466623"/>
              <a:ext cx="1462668" cy="748398"/>
            </a:xfrm>
            <a:prstGeom prst="rect">
              <a:avLst/>
            </a:prstGeom>
          </p:spPr>
        </p:pic>
      </p:grpSp>
      <p:sp>
        <p:nvSpPr>
          <p:cNvPr id="41" name="文本框 40"/>
          <p:cNvSpPr txBox="1"/>
          <p:nvPr>
            <p:custDataLst>
              <p:tags r:id="rId29"/>
            </p:custDataLst>
          </p:nvPr>
        </p:nvSpPr>
        <p:spPr>
          <a:xfrm>
            <a:off x="463000" y="1334019"/>
            <a:ext cx="2402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395536" y="843558"/>
            <a:ext cx="8405527" cy="1464632"/>
          </a:xfrm>
          <a:prstGeom prst="rect">
            <a:avLst/>
          </a:prstGeom>
          <a:ln>
            <a:solidFill>
              <a:schemeClr val="accent1"/>
            </a:solidFill>
            <a:prstDash val="dashDot"/>
          </a:ln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美国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在世界上处于领导地位。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其他任何一个伟大的领袖所担负的责任，都不能同美国今天所担负的责任相比拟。    </a:t>
            </a:r>
            <a:endParaRPr lang="en-US" altLang="zh-CN" sz="2400" b="1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>
              <a:lnSpc>
                <a:spcPct val="130000"/>
              </a:lnSpc>
            </a:pP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——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美国总统杜鲁门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3" name="直接连接符 2"/>
          <p:cNvCxnSpPr/>
          <p:nvPr>
            <p:custDataLst>
              <p:tags r:id="rId2"/>
            </p:custDataLst>
          </p:nvPr>
        </p:nvCxnSpPr>
        <p:spPr>
          <a:xfrm>
            <a:off x="3059832" y="1347614"/>
            <a:ext cx="178562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>
            <a:off x="1116096" y="1847039"/>
            <a:ext cx="194373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37"/>
          <p:cNvSpPr txBox="1"/>
          <p:nvPr>
            <p:custDataLst>
              <p:tags r:id="rId4"/>
            </p:custDataLst>
          </p:nvPr>
        </p:nvSpPr>
        <p:spPr>
          <a:xfrm>
            <a:off x="947684" y="2499742"/>
            <a:ext cx="7301230" cy="8686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5400000" algn="ctr" rotWithShape="0">
              <a:schemeClr val="tx1">
                <a:alpha val="40000"/>
              </a:schemeClr>
            </a:outerShdw>
          </a:effectLst>
        </p:spPr>
        <p:txBody>
          <a:bodyPr wrap="square" rtlCol="0">
            <a:noAutofit/>
          </a:bodyPr>
          <a:lstStyle/>
          <a:p>
            <a:pPr defTabSz="1019175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）美国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成为世界上军事、经济实力最强大的国家，想要</a:t>
            </a:r>
            <a:r>
              <a:rPr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称霸世界。</a:t>
            </a:r>
            <a:endParaRPr lang="zh-CN" altLang="en-US" sz="24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37"/>
          <p:cNvSpPr txBox="1"/>
          <p:nvPr>
            <p:custDataLst>
              <p:tags r:id="rId5"/>
            </p:custDataLst>
          </p:nvPr>
        </p:nvSpPr>
        <p:spPr>
          <a:xfrm>
            <a:off x="947049" y="3662747"/>
            <a:ext cx="7301865" cy="8915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5400000" algn="ctr" rotWithShape="0">
              <a:schemeClr val="tx1">
                <a:alpha val="40000"/>
              </a:schemeClr>
            </a:outerShdw>
          </a:effectLst>
        </p:spPr>
        <p:txBody>
          <a:bodyPr wrap="square" rtlCol="0">
            <a:noAutofit/>
          </a:bodyPr>
          <a:lstStyle/>
          <a:p>
            <a:pPr lvl="0" algn="l" defTabSz="1019175">
              <a:buClrTx/>
              <a:buSzTx/>
              <a:buFontTx/>
            </a:pP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（2）美国认为它的制度和观念是最优越的，全世界都应该实行和它一样的</a:t>
            </a:r>
            <a:r>
              <a:rPr lang="zh-CN" altLang="en-US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制度。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123" y="1278854"/>
            <a:ext cx="3510906" cy="2354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-82087" y="985417"/>
            <a:ext cx="1487553" cy="2542229"/>
            <a:chOff x="80745" y="2311239"/>
            <a:chExt cx="1487553" cy="2542229"/>
          </a:xfrm>
        </p:grpSpPr>
        <p:grpSp>
          <p:nvGrpSpPr>
            <p:cNvPr id="18" name="组合 17"/>
            <p:cNvGrpSpPr/>
            <p:nvPr/>
          </p:nvGrpSpPr>
          <p:grpSpPr>
            <a:xfrm>
              <a:off x="80745" y="2311239"/>
              <a:ext cx="1487553" cy="2542229"/>
              <a:chOff x="80745" y="2311239"/>
              <a:chExt cx="1487553" cy="2542229"/>
            </a:xfrm>
          </p:grpSpPr>
          <p:pic>
            <p:nvPicPr>
              <p:cNvPr id="24" name="图片 23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80745" y="2311239"/>
                <a:ext cx="1487553" cy="1463167"/>
              </a:xfrm>
              <a:prstGeom prst="rect">
                <a:avLst/>
              </a:prstGeom>
            </p:spPr>
          </p:pic>
          <p:grpSp>
            <p:nvGrpSpPr>
              <p:cNvPr id="25" name="组合 67"/>
              <p:cNvGrpSpPr/>
              <p:nvPr/>
            </p:nvGrpSpPr>
            <p:grpSpPr>
              <a:xfrm>
                <a:off x="720871" y="4287618"/>
                <a:ext cx="591071" cy="5658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2" name="同心圆 40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3025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3" name="椭圆 32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3025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grpSp>
            <p:nvGrpSpPr>
              <p:cNvPr id="26" name="组合 67"/>
              <p:cNvGrpSpPr/>
              <p:nvPr/>
            </p:nvGrpSpPr>
            <p:grpSpPr>
              <a:xfrm>
                <a:off x="709862" y="3735158"/>
                <a:ext cx="591071" cy="5658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30" name="同心圆 47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3025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31" name="椭圆 30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3025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grpSp>
            <p:nvGrpSpPr>
              <p:cNvPr id="27" name="组合 26"/>
              <p:cNvGrpSpPr/>
              <p:nvPr/>
            </p:nvGrpSpPr>
            <p:grpSpPr>
              <a:xfrm>
                <a:off x="720871" y="3177479"/>
                <a:ext cx="591071" cy="565850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8" name="同心圆 51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chemeClr val="bg1"/>
                    </a:gs>
                    <a:gs pos="55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3025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29" name="椭圆 28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chemeClr val="bg1"/>
                    </a:gs>
                    <a:gs pos="51000">
                      <a:schemeClr val="bg1">
                        <a:lumMod val="95000"/>
                      </a:schemeClr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1019175"/>
                  <a:endParaRPr lang="zh-CN" altLang="en-US" sz="3025" b="1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</p:grpSp>
        <p:grpSp>
          <p:nvGrpSpPr>
            <p:cNvPr id="19" name="组合 18"/>
            <p:cNvGrpSpPr/>
            <p:nvPr/>
          </p:nvGrpSpPr>
          <p:grpSpPr>
            <a:xfrm>
              <a:off x="720000" y="2602432"/>
              <a:ext cx="724044" cy="2197779"/>
              <a:chOff x="4379017" y="-16293"/>
              <a:chExt cx="724044" cy="2197779"/>
            </a:xfrm>
          </p:grpSpPr>
          <p:sp>
            <p:nvSpPr>
              <p:cNvPr id="20" name="TextBox 51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4388824" y="1678720"/>
                <a:ext cx="709886" cy="502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19175"/>
                <a:r>
                  <a:rPr lang="zh-CN" altLang="en-US" sz="2665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rPr>
                  <a:t>联</a:t>
                </a:r>
                <a:endParaRPr lang="zh-CN" altLang="en-US" sz="2665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1" name="TextBox 51"/>
              <p:cNvSpPr txBox="1"/>
              <p:nvPr>
                <p:custDataLst>
                  <p:tags r:id="rId12"/>
                </p:custDataLst>
              </p:nvPr>
            </p:nvSpPr>
            <p:spPr>
              <a:xfrm>
                <a:off x="4379017" y="1082664"/>
                <a:ext cx="709886" cy="502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19175"/>
                <a:r>
                  <a:rPr lang="zh-CN" altLang="en-US" sz="2665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rPr>
                  <a:t>苏</a:t>
                </a:r>
                <a:endParaRPr lang="zh-CN" altLang="en-US" sz="2665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2" name="TextBox 51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4379017" y="524985"/>
                <a:ext cx="709886" cy="502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19175"/>
                <a:r>
                  <a:rPr lang="zh-CN" altLang="en-US" sz="2665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rPr>
                  <a:t>后</a:t>
                </a:r>
                <a:endParaRPr lang="zh-CN" altLang="en-US" sz="2665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3" name="TextBox 51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4393175" y="-16293"/>
                <a:ext cx="709886" cy="5027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019175"/>
                <a:r>
                  <a:rPr lang="zh-CN" altLang="en-US" sz="2665" b="1" dirty="0"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黑体" panose="02010609060101010101" pitchFamily="49" charset="-122"/>
                    <a:ea typeface="黑体" panose="02010609060101010101" pitchFamily="49" charset="-122"/>
                  </a:rPr>
                  <a:t>战</a:t>
                </a:r>
                <a:endParaRPr lang="zh-CN" altLang="en-US" sz="2665" b="1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5"/>
            </p:custDataLst>
          </p:nvPr>
        </p:nvSpPr>
        <p:spPr>
          <a:xfrm>
            <a:off x="414108" y="632523"/>
            <a:ext cx="14221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2400" b="1" kern="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材料二：</a:t>
            </a:r>
            <a:endParaRPr lang="zh-CN" altLang="en-US" sz="2400" b="1" kern="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9" name="圆角矩形 60"/>
          <p:cNvSpPr/>
          <p:nvPr>
            <p:custDataLst>
              <p:tags r:id="rId16"/>
            </p:custDataLst>
          </p:nvPr>
        </p:nvSpPr>
        <p:spPr>
          <a:xfrm>
            <a:off x="1405360" y="1201250"/>
            <a:ext cx="3814817" cy="3239492"/>
          </a:xfrm>
          <a:prstGeom prst="roundRect">
            <a:avLst>
              <a:gd name="adj" fmla="val 9556"/>
            </a:avLst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019175"/>
            <a:endParaRPr lang="zh-CN" altLang="en-US" sz="2400" dirty="0">
              <a:solidFill>
                <a:prstClr val="white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矩形 1"/>
          <p:cNvSpPr/>
          <p:nvPr>
            <p:custDataLst>
              <p:tags r:id="rId17"/>
            </p:custDataLst>
          </p:nvPr>
        </p:nvSpPr>
        <p:spPr>
          <a:xfrm>
            <a:off x="1438187" y="1551142"/>
            <a:ext cx="3865784" cy="2653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defRPr/>
            </a:pP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苏军总数达</a:t>
            </a:r>
            <a:r>
              <a:rPr lang="en-US" altLang="zh-CN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1140</a:t>
            </a: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万</a:t>
            </a:r>
            <a:endParaRPr lang="zh-CN" altLang="en-US" sz="2200" b="1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战后初期年均生产</a:t>
            </a:r>
            <a:r>
              <a:rPr lang="en-US" altLang="zh-CN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万辆坦克</a:t>
            </a:r>
            <a:endParaRPr lang="zh-CN" altLang="en-US" sz="2200" b="1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年产作战飞机</a:t>
            </a:r>
            <a:r>
              <a:rPr lang="en-US" altLang="zh-CN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40.000</a:t>
            </a: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架</a:t>
            </a:r>
            <a:endParaRPr lang="zh-CN" altLang="en-US" sz="2200" b="1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战后初期年均生产</a:t>
            </a:r>
            <a:r>
              <a:rPr lang="en-US" altLang="zh-CN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12</a:t>
            </a: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万门火炮</a:t>
            </a:r>
            <a:endParaRPr lang="zh-CN" altLang="en-US" sz="2200" b="1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解放了大片东欧领土</a:t>
            </a:r>
            <a:endParaRPr lang="zh-CN" altLang="en-US" sz="2200" b="1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在欧亚许多地区驻军</a:t>
            </a:r>
            <a:endParaRPr lang="zh-CN" altLang="en-US" sz="2200" b="1" kern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lvl="0">
              <a:lnSpc>
                <a:spcPct val="110000"/>
              </a:lnSpc>
              <a:defRPr/>
            </a:pP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扩展了</a:t>
            </a:r>
            <a:r>
              <a:rPr lang="en-US" altLang="zh-CN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60</a:t>
            </a:r>
            <a:r>
              <a:rPr lang="zh-CN" altLang="en-US" sz="2200" b="1" kern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万平方公里疆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337973" y="771550"/>
            <a:ext cx="8496944" cy="1310102"/>
          </a:xfrm>
          <a:prstGeom prst="rect">
            <a:avLst/>
          </a:prstGeom>
          <a:ln>
            <a:solidFill>
              <a:schemeClr val="accent1"/>
            </a:solidFill>
            <a:prstDash val="dashDot"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indent="457200" algn="just">
              <a:lnSpc>
                <a:spcPct val="120000"/>
              </a:lnSpc>
            </a:pPr>
            <a:r>
              <a:rPr sz="23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苏联以世界上最强大的陆军力量雄踞欧亚大陆，堪与美国平分秋色。1949年成功制造出原子弹，</a:t>
            </a:r>
            <a:r>
              <a:rPr sz="23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打破了美国的的核垄。</a:t>
            </a:r>
            <a:r>
              <a:rPr lang="en-US" altLang="zh-CN" sz="23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……</a:t>
            </a:r>
            <a:r>
              <a:rPr lang="zh-CN" altLang="en-US" sz="23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苏联成为战后唯一能与美国抗衡的大国。</a:t>
            </a:r>
            <a:endParaRPr lang="zh-CN" altLang="en-US" sz="23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TextBox 37"/>
          <p:cNvSpPr txBox="1"/>
          <p:nvPr>
            <p:custDataLst>
              <p:tags r:id="rId2"/>
            </p:custDataLst>
          </p:nvPr>
        </p:nvSpPr>
        <p:spPr>
          <a:xfrm>
            <a:off x="421786" y="2571750"/>
            <a:ext cx="8413131" cy="18002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5400000" algn="ctr" rotWithShape="0">
              <a:schemeClr val="tx1">
                <a:alpha val="40000"/>
              </a:schemeClr>
            </a:outerShdw>
          </a:effectLst>
        </p:spPr>
        <p:txBody>
          <a:bodyPr wrap="square" rtlCol="0">
            <a:noAutofit/>
          </a:bodyPr>
          <a:lstStyle>
            <a:defPPr>
              <a:defRPr lang="zh-CN"/>
            </a:defPPr>
            <a:lvl1pPr defTabSz="1019175">
              <a:defRPr sz="2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dirty="0">
                <a:sym typeface="+mn-ea"/>
              </a:rPr>
              <a:t>（3）二战后苏联强大，西部边界大大地向西推移，国际影响力提升 </a:t>
            </a:r>
            <a:endParaRPr lang="zh-CN" altLang="en-US" dirty="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ym typeface="+mn-ea"/>
              </a:rPr>
              <a:t>（4）东欧国家建立起社会主义制度 </a:t>
            </a:r>
            <a:endParaRPr lang="zh-CN" altLang="en-US" dirty="0">
              <a:sym typeface="+mn-ea"/>
            </a:endParaRPr>
          </a:p>
        </p:txBody>
      </p:sp>
      <p:cxnSp>
        <p:nvCxnSpPr>
          <p:cNvPr id="4" name="直接连接符 3"/>
          <p:cNvCxnSpPr/>
          <p:nvPr>
            <p:custDataLst>
              <p:tags r:id="rId3"/>
            </p:custDataLst>
          </p:nvPr>
        </p:nvCxnSpPr>
        <p:spPr>
          <a:xfrm>
            <a:off x="2241593" y="2057167"/>
            <a:ext cx="3096344" cy="46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8150" y="916305"/>
            <a:ext cx="8328025" cy="1421928"/>
          </a:xfrm>
          <a:prstGeom prst="rect">
            <a:avLst/>
          </a:prstGeom>
          <a:ln>
            <a:solidFill>
              <a:schemeClr val="accent1"/>
            </a:solidFill>
            <a:prstDash val="dashDot"/>
          </a:ln>
        </p:spPr>
        <p:txBody>
          <a:bodyPr wrap="square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2000" b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defRPr>
            </a:lvl1pPr>
          </a:lstStyle>
          <a:p>
            <a:r>
              <a:rPr lang="zh-CN" altLang="en-US" sz="2400" dirty="0">
                <a:sym typeface="+mn-ea"/>
              </a:rPr>
              <a:t>材料三  两次世界大战给人类带来了巨大的灾难</a:t>
            </a:r>
            <a:r>
              <a:rPr lang="en-US" altLang="zh-CN" sz="2400" dirty="0">
                <a:sym typeface="+mn-ea"/>
              </a:rPr>
              <a:t>.</a:t>
            </a:r>
            <a:r>
              <a:rPr lang="zh-CN" altLang="en-US" sz="2400" dirty="0">
                <a:sym typeface="+mn-ea"/>
              </a:rPr>
              <a:t>战争无情</a:t>
            </a:r>
            <a:r>
              <a:rPr lang="en-US" altLang="zh-CN" sz="2400" dirty="0">
                <a:sym typeface="+mn-ea"/>
              </a:rPr>
              <a:t>,</a:t>
            </a:r>
            <a:r>
              <a:rPr lang="zh-CN" altLang="en-US" sz="2400" dirty="0">
                <a:sym typeface="+mn-ea"/>
              </a:rPr>
              <a:t>使各国产生了强烈的</a:t>
            </a:r>
            <a:r>
              <a:rPr lang="zh-CN" altLang="en-US" sz="2400" dirty="0">
                <a:solidFill>
                  <a:srgbClr val="FF0000"/>
                </a:solidFill>
                <a:sym typeface="+mn-ea"/>
              </a:rPr>
              <a:t>和平主义</a:t>
            </a:r>
            <a:r>
              <a:rPr lang="zh-CN" altLang="en-US" sz="2400" dirty="0">
                <a:sym typeface="+mn-ea"/>
              </a:rPr>
              <a:t>的思潮</a:t>
            </a:r>
            <a:r>
              <a:rPr lang="en-US" altLang="zh-CN" sz="2400" dirty="0">
                <a:sym typeface="+mn-ea"/>
              </a:rPr>
              <a:t>.</a:t>
            </a:r>
            <a:r>
              <a:rPr lang="zh-CN" altLang="en-US" sz="2400" dirty="0">
                <a:sym typeface="+mn-ea"/>
              </a:rPr>
              <a:t>如美国在</a:t>
            </a:r>
            <a:r>
              <a:rPr lang="en-US" altLang="zh-CN" sz="2400" dirty="0">
                <a:sym typeface="+mn-ea"/>
              </a:rPr>
              <a:t>1946</a:t>
            </a:r>
            <a:r>
              <a:rPr lang="zh-CN" altLang="en-US" sz="2400" dirty="0">
                <a:sym typeface="+mn-ea"/>
              </a:rPr>
              <a:t>年的民意调查显示</a:t>
            </a:r>
            <a:r>
              <a:rPr lang="en-US" altLang="zh-CN" sz="2400" dirty="0">
                <a:sym typeface="+mn-ea"/>
              </a:rPr>
              <a:t>,</a:t>
            </a:r>
            <a:r>
              <a:rPr lang="zh-CN" altLang="en-US" sz="2400" dirty="0">
                <a:sym typeface="+mn-ea"/>
              </a:rPr>
              <a:t>认为应该</a:t>
            </a:r>
            <a:r>
              <a:rPr lang="en-US" altLang="zh-CN" sz="2400" dirty="0">
                <a:sym typeface="+mn-ea"/>
              </a:rPr>
              <a:t>“</a:t>
            </a:r>
            <a:r>
              <a:rPr lang="zh-CN" altLang="en-US" sz="2400" dirty="0">
                <a:sym typeface="+mn-ea"/>
              </a:rPr>
              <a:t>放弃战争</a:t>
            </a:r>
            <a:r>
              <a:rPr lang="en-US" altLang="zh-CN" sz="2400" dirty="0">
                <a:sym typeface="+mn-ea"/>
              </a:rPr>
              <a:t>”</a:t>
            </a:r>
            <a:r>
              <a:rPr lang="zh-CN" altLang="en-US" sz="2400" dirty="0">
                <a:sym typeface="+mn-ea"/>
              </a:rPr>
              <a:t>的人高达</a:t>
            </a:r>
            <a:r>
              <a:rPr lang="en-US" altLang="zh-CN" sz="2400" dirty="0">
                <a:sym typeface="+mn-ea"/>
              </a:rPr>
              <a:t>70%……</a:t>
            </a:r>
            <a:endParaRPr lang="zh-CN" altLang="en-US" sz="2400" dirty="0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53655" y="2574325"/>
            <a:ext cx="5998802" cy="141568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effectLst>
            <a:outerShdw blurRad="50800" dist="50800" dir="5400000" algn="ctr" rotWithShape="0">
              <a:schemeClr val="tx1">
                <a:alpha val="40000"/>
              </a:schemeClr>
            </a:outerShdw>
          </a:effectLst>
        </p:spPr>
        <p:txBody>
          <a:bodyPr wrap="square" rtlCol="0">
            <a:noAutofit/>
          </a:bodyPr>
          <a:lstStyle>
            <a:defPPr>
              <a:defRPr lang="zh-CN"/>
            </a:defPPr>
            <a:lvl1pPr defTabSz="1019175">
              <a:lnSpc>
                <a:spcPct val="150000"/>
              </a:lnSpc>
              <a:defRPr sz="2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algn="just"/>
            <a:r>
              <a:rPr lang="zh-CN" altLang="en-US" dirty="0">
                <a:sym typeface="+mn-ea"/>
              </a:rPr>
              <a:t>（</a:t>
            </a:r>
            <a:r>
              <a:rPr lang="en-US" altLang="zh-CN" dirty="0">
                <a:sym typeface="+mn-ea"/>
              </a:rPr>
              <a:t>5</a:t>
            </a:r>
            <a:r>
              <a:rPr lang="zh-CN" altLang="en-US" dirty="0">
                <a:sym typeface="+mn-ea"/>
              </a:rPr>
              <a:t>）</a:t>
            </a:r>
            <a:r>
              <a:rPr lang="en-US" altLang="ko-KR" dirty="0" err="1">
                <a:sym typeface="+mn-ea"/>
              </a:rPr>
              <a:t>二战刚结束，</a:t>
            </a:r>
            <a:r>
              <a:rPr lang="en-US" altLang="ko-KR" dirty="0" err="1">
                <a:solidFill>
                  <a:srgbClr val="FFFF00"/>
                </a:solidFill>
                <a:sym typeface="+mn-ea"/>
              </a:rPr>
              <a:t>和平</a:t>
            </a:r>
            <a:r>
              <a:rPr lang="zh-CN" altLang="en-US" dirty="0">
                <a:solidFill>
                  <a:srgbClr val="FFFF00"/>
                </a:solidFill>
                <a:sym typeface="+mn-ea"/>
              </a:rPr>
              <a:t>主义</a:t>
            </a:r>
            <a:r>
              <a:rPr lang="zh-CN" altLang="en-US" dirty="0" smtClean="0">
                <a:solidFill>
                  <a:srgbClr val="FFFF00"/>
                </a:solidFill>
                <a:sym typeface="+mn-ea"/>
              </a:rPr>
              <a:t>思潮</a:t>
            </a:r>
            <a:endParaRPr lang="en-US" altLang="zh-CN" dirty="0" smtClean="0">
              <a:solidFill>
                <a:srgbClr val="FFFF00"/>
              </a:solidFill>
              <a:sym typeface="+mn-ea"/>
            </a:endParaRPr>
          </a:p>
          <a:p>
            <a:pPr algn="just"/>
            <a:r>
              <a:rPr lang="en-US" altLang="ko-KR" dirty="0" err="1" smtClean="0">
                <a:sym typeface="+mn-ea"/>
              </a:rPr>
              <a:t>成为时代潮流，双方不敢贸然发动战争</a:t>
            </a:r>
            <a:r>
              <a:rPr lang="en-US" altLang="ko-KR" dirty="0" smtClean="0">
                <a:sym typeface="+mn-ea"/>
              </a:rPr>
              <a:t>。</a:t>
            </a:r>
            <a:endParaRPr lang="en-US" altLang="ko-KR" dirty="0"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1"/>
            </p:custDataLst>
          </p:nvPr>
        </p:nvSpPr>
        <p:spPr>
          <a:xfrm>
            <a:off x="6777866" y="2574325"/>
            <a:ext cx="2159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>
                <a:solidFill>
                  <a:srgbClr val="FF0000"/>
                </a:solidFill>
                <a:latin typeface="+mj-ea"/>
                <a:ea typeface="+mj-ea"/>
              </a:rPr>
              <a:t>“冷”</a:t>
            </a:r>
            <a:endParaRPr lang="zh-CN" altLang="en-US" sz="60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6012160" y="2931790"/>
            <a:ext cx="129614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 animBg="1"/>
      <p:bldP spid="14" grpId="0"/>
      <p:bldP spid="3" grpId="0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AS_UNIQUEID" val="1185"/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KSO_WM_BEAUTIFY_FLAG" val=""/>
</p:tagLst>
</file>

<file path=ppt/tags/tag131.xml><?xml version="1.0" encoding="utf-8"?>
<p:tagLst xmlns:p="http://schemas.openxmlformats.org/presentationml/2006/main">
  <p:tag name="KSO_WM_BEAUTIFY_FLAG" val=""/>
</p:tagLst>
</file>

<file path=ppt/tags/tag132.xml><?xml version="1.0" encoding="utf-8"?>
<p:tagLst xmlns:p="http://schemas.openxmlformats.org/presentationml/2006/main">
  <p:tag name="KSO_WM_BEAUTIFY_FLAG" val=""/>
</p:tagLst>
</file>

<file path=ppt/tags/tag133.xml><?xml version="1.0" encoding="utf-8"?>
<p:tagLst xmlns:p="http://schemas.openxmlformats.org/presentationml/2006/main">
  <p:tag name="KSO_WM_BEAUTIFY_FLAG" val=""/>
</p:tagLst>
</file>

<file path=ppt/tags/tag134.xml><?xml version="1.0" encoding="utf-8"?>
<p:tagLst xmlns:p="http://schemas.openxmlformats.org/presentationml/2006/main">
  <p:tag name="KSO_WM_BEAUTIFY_FLAG" val=""/>
</p:tagLst>
</file>

<file path=ppt/tags/tag135.xml><?xml version="1.0" encoding="utf-8"?>
<p:tagLst xmlns:p="http://schemas.openxmlformats.org/presentationml/2006/main">
  <p:tag name="KSO_WM_BEAUTIFY_FLAG" val=""/>
</p:tagLst>
</file>

<file path=ppt/tags/tag136.xml><?xml version="1.0" encoding="utf-8"?>
<p:tagLst xmlns:p="http://schemas.openxmlformats.org/presentationml/2006/main">
  <p:tag name="KSO_WM_BEAUTIFY_FLAG" val=""/>
</p:tagLst>
</file>

<file path=ppt/tags/tag137.xml><?xml version="1.0" encoding="utf-8"?>
<p:tagLst xmlns:p="http://schemas.openxmlformats.org/presentationml/2006/main">
  <p:tag name="KSO_WM_BEAUTIFY_FLAG" val=""/>
</p:tagLst>
</file>

<file path=ppt/tags/tag138.xml><?xml version="1.0" encoding="utf-8"?>
<p:tagLst xmlns:p="http://schemas.openxmlformats.org/presentationml/2006/main">
  <p:tag name="KSO_WM_SPECIAL_SOURCE" val="bdnull"/>
</p:tagLst>
</file>

<file path=ppt/tags/tag139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KSO_WM_BEAUTIFY_FLAG" val=""/>
</p:tagLst>
</file>

<file path=ppt/tags/tag141.xml><?xml version="1.0" encoding="utf-8"?>
<p:tagLst xmlns:p="http://schemas.openxmlformats.org/presentationml/2006/main">
  <p:tag name="KSO_WM_BEAUTIFY_FLAG" val=""/>
</p:tagLst>
</file>

<file path=ppt/tags/tag142.xml><?xml version="1.0" encoding="utf-8"?>
<p:tagLst xmlns:p="http://schemas.openxmlformats.org/presentationml/2006/main">
  <p:tag name="KSO_WM_BEAUTIFY_FLAG" val=""/>
</p:tagLst>
</file>

<file path=ppt/tags/tag143.xml><?xml version="1.0" encoding="utf-8"?>
<p:tagLst xmlns:p="http://schemas.openxmlformats.org/presentationml/2006/main">
  <p:tag name="KSO_WM_BEAUTIFY_FLAG" val=""/>
</p:tagLst>
</file>

<file path=ppt/tags/tag144.xml><?xml version="1.0" encoding="utf-8"?>
<p:tagLst xmlns:p="http://schemas.openxmlformats.org/presentationml/2006/main">
  <p:tag name="KSO_WM_BEAUTIFY_FLAG" val=""/>
</p:tagLst>
</file>

<file path=ppt/tags/tag145.xml><?xml version="1.0" encoding="utf-8"?>
<p:tagLst xmlns:p="http://schemas.openxmlformats.org/presentationml/2006/main">
  <p:tag name="KSO_WM_BEAUTIFY_FLAG" val=""/>
</p:tagLst>
</file>

<file path=ppt/tags/tag146.xml><?xml version="1.0" encoding="utf-8"?>
<p:tagLst xmlns:p="http://schemas.openxmlformats.org/presentationml/2006/main">
  <p:tag name="KSO_WM_SPECIAL_SOURCE" val="bdnull"/>
</p:tagLst>
</file>

<file path=ppt/tags/tag147.xml><?xml version="1.0" encoding="utf-8"?>
<p:tagLst xmlns:p="http://schemas.openxmlformats.org/presentationml/2006/main">
  <p:tag name="KSO_WM_BEAUTIFY_FLAG" val=""/>
</p:tagLst>
</file>

<file path=ppt/tags/tag148.xml><?xml version="1.0" encoding="utf-8"?>
<p:tagLst xmlns:p="http://schemas.openxmlformats.org/presentationml/2006/main">
  <p:tag name="KSO_WM_BEAUTIFY_FLAG" val=""/>
</p:tagLst>
</file>

<file path=ppt/tags/tag149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AS_UNIQUEID" val="1185"/>
  <p:tag name="KSO_WM_BEAUTIFY_FLAG" val=""/>
</p:tagLst>
</file>

<file path=ppt/tags/tag151.xml><?xml version="1.0" encoding="utf-8"?>
<p:tagLst xmlns:p="http://schemas.openxmlformats.org/presentationml/2006/main">
  <p:tag name="KSO_WM_BEAUTIFY_FLAG" val=""/>
</p:tagLst>
</file>

<file path=ppt/tags/tag152.xml><?xml version="1.0" encoding="utf-8"?>
<p:tagLst xmlns:p="http://schemas.openxmlformats.org/presentationml/2006/main">
  <p:tag name="KSO_WM_BEAUTIFY_FLAG" val=""/>
</p:tagLst>
</file>

<file path=ppt/tags/tag153.xml><?xml version="1.0" encoding="utf-8"?>
<p:tagLst xmlns:p="http://schemas.openxmlformats.org/presentationml/2006/main">
  <p:tag name="KSO_WM_BEAUTIFY_FLAG" val=""/>
</p:tagLst>
</file>

<file path=ppt/tags/tag154.xml><?xml version="1.0" encoding="utf-8"?>
<p:tagLst xmlns:p="http://schemas.openxmlformats.org/presentationml/2006/main">
  <p:tag name="KSO_WM_BEAUTIFY_FLAG" val=""/>
</p:tagLst>
</file>

<file path=ppt/tags/tag155.xml><?xml version="1.0" encoding="utf-8"?>
<p:tagLst xmlns:p="http://schemas.openxmlformats.org/presentationml/2006/main">
  <p:tag name="KSO_WM_BEAUTIFY_FLAG" val=""/>
</p:tagLst>
</file>

<file path=ppt/tags/tag156.xml><?xml version="1.0" encoding="utf-8"?>
<p:tagLst xmlns:p="http://schemas.openxmlformats.org/presentationml/2006/main">
  <p:tag name="KSO_WM_BEAUTIFY_FLAG" val=""/>
</p:tagLst>
</file>

<file path=ppt/tags/tag157.xml><?xml version="1.0" encoding="utf-8"?>
<p:tagLst xmlns:p="http://schemas.openxmlformats.org/presentationml/2006/main">
  <p:tag name="KSO_WM_BEAUTIFY_FLAG" val=""/>
</p:tagLst>
</file>

<file path=ppt/tags/tag158.xml><?xml version="1.0" encoding="utf-8"?>
<p:tagLst xmlns:p="http://schemas.openxmlformats.org/presentationml/2006/main">
  <p:tag name="KSO_WM_BEAUTIFY_FLAG" val=""/>
</p:tagLst>
</file>

<file path=ppt/tags/tag159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KSO_WM_BEAUTIFY_FLAG" val=""/>
</p:tagLst>
</file>

<file path=ppt/tags/tag161.xml><?xml version="1.0" encoding="utf-8"?>
<p:tagLst xmlns:p="http://schemas.openxmlformats.org/presentationml/2006/main">
  <p:tag name="KSO_WM_SPECIAL_SOURCE" val="bdnull"/>
</p:tagLst>
</file>

<file path=ppt/tags/tag162.xml><?xml version="1.0" encoding="utf-8"?>
<p:tagLst xmlns:p="http://schemas.openxmlformats.org/presentationml/2006/main">
  <p:tag name="AS_UNIQUEID" val="1185"/>
  <p:tag name="KSO_WM_BEAUTIFY_FLAG" val=""/>
</p:tagLst>
</file>

<file path=ppt/tags/tag163.xml><?xml version="1.0" encoding="utf-8"?>
<p:tagLst xmlns:p="http://schemas.openxmlformats.org/presentationml/2006/main">
  <p:tag name="KSO_WM_BEAUTIFY_FLAG" val=""/>
</p:tagLst>
</file>

<file path=ppt/tags/tag164.xml><?xml version="1.0" encoding="utf-8"?>
<p:tagLst xmlns:p="http://schemas.openxmlformats.org/presentationml/2006/main">
  <p:tag name="KSO_WM_BEAUTIFY_FLAG" val=""/>
</p:tagLst>
</file>

<file path=ppt/tags/tag165.xml><?xml version="1.0" encoding="utf-8"?>
<p:tagLst xmlns:p="http://schemas.openxmlformats.org/presentationml/2006/main">
  <p:tag name="KSO_WM_BEAUTIFY_FLAG" val=""/>
</p:tagLst>
</file>

<file path=ppt/tags/tag166.xml><?xml version="1.0" encoding="utf-8"?>
<p:tagLst xmlns:p="http://schemas.openxmlformats.org/presentationml/2006/main">
  <p:tag name="KSO_WM_SPECIAL_SOURCE" val="bdnull"/>
</p:tagLst>
</file>

<file path=ppt/tags/tag167.xml><?xml version="1.0" encoding="utf-8"?>
<p:tagLst xmlns:p="http://schemas.openxmlformats.org/presentationml/2006/main">
  <p:tag name="KSO_WM_BEAUTIFY_FLAG" val=""/>
</p:tagLst>
</file>

<file path=ppt/tags/tag168.xml><?xml version="1.0" encoding="utf-8"?>
<p:tagLst xmlns:p="http://schemas.openxmlformats.org/presentationml/2006/main">
  <p:tag name="KSO_WM_BEAUTIFY_FLAG" val=""/>
</p:tagLst>
</file>

<file path=ppt/tags/tag169.xml><?xml version="1.0" encoding="utf-8"?>
<p:tagLst xmlns:p="http://schemas.openxmlformats.org/presentationml/2006/main"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KSO_WM_BEAUTIFY_FLAG" val=""/>
</p:tagLst>
</file>

<file path=ppt/tags/tag171.xml><?xml version="1.0" encoding="utf-8"?>
<p:tagLst xmlns:p="http://schemas.openxmlformats.org/presentationml/2006/main">
  <p:tag name="KSO_WM_BEAUTIFY_FLAG" val=""/>
</p:tagLst>
</file>

<file path=ppt/tags/tag172.xml><?xml version="1.0" encoding="utf-8"?>
<p:tagLst xmlns:p="http://schemas.openxmlformats.org/presentationml/2006/main">
  <p:tag name="KSO_WM_BEAUTIFY_FLAG" val=""/>
</p:tagLst>
</file>

<file path=ppt/tags/tag173.xml><?xml version="1.0" encoding="utf-8"?>
<p:tagLst xmlns:p="http://schemas.openxmlformats.org/presentationml/2006/main">
  <p:tag name="KSO_WM_BEAUTIFY_FLAG" val=""/>
</p:tagLst>
</file>

<file path=ppt/tags/tag174.xml><?xml version="1.0" encoding="utf-8"?>
<p:tagLst xmlns:p="http://schemas.openxmlformats.org/presentationml/2006/main">
  <p:tag name="KSO_WM_BEAUTIFY_FLAG" val=""/>
</p:tagLst>
</file>

<file path=ppt/tags/tag175.xml><?xml version="1.0" encoding="utf-8"?>
<p:tagLst xmlns:p="http://schemas.openxmlformats.org/presentationml/2006/main"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BEAUTIFY_FLAG" val=""/>
</p:tagLst>
</file>

<file path=ppt/tags/tag178.xml><?xml version="1.0" encoding="utf-8"?>
<p:tagLst xmlns:p="http://schemas.openxmlformats.org/presentationml/2006/main">
  <p:tag name="KSO_WM_BEAUTIFY_FLAG" val=""/>
</p:tagLst>
</file>

<file path=ppt/tags/tag179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KSO_WM_BEAUTIFY_FLAG" val=""/>
</p:tagLst>
</file>

<file path=ppt/tags/tag181.xml><?xml version="1.0" encoding="utf-8"?>
<p:tagLst xmlns:p="http://schemas.openxmlformats.org/presentationml/2006/main">
  <p:tag name="KSO_WM_BEAUTIFY_FLAG" val=""/>
</p:tagLst>
</file>

<file path=ppt/tags/tag182.xml><?xml version="1.0" encoding="utf-8"?>
<p:tagLst xmlns:p="http://schemas.openxmlformats.org/presentationml/2006/main">
  <p:tag name="KSO_WM_BEAUTIFY_FLAG" val=""/>
</p:tagLst>
</file>

<file path=ppt/tags/tag183.xml><?xml version="1.0" encoding="utf-8"?>
<p:tagLst xmlns:p="http://schemas.openxmlformats.org/presentationml/2006/main">
  <p:tag name="KSO_WM_BEAUTIFY_FLAG" val=""/>
</p:tagLst>
</file>

<file path=ppt/tags/tag184.xml><?xml version="1.0" encoding="utf-8"?>
<p:tagLst xmlns:p="http://schemas.openxmlformats.org/presentationml/2006/main">
  <p:tag name="KSO_WM_BEAUTIFY_FLAG" val=""/>
</p:tagLst>
</file>

<file path=ppt/tags/tag185.xml><?xml version="1.0" encoding="utf-8"?>
<p:tagLst xmlns:p="http://schemas.openxmlformats.org/presentationml/2006/main">
  <p:tag name="KSO_WM_BEAUTIFY_FLAG" val=""/>
</p:tagLst>
</file>

<file path=ppt/tags/tag186.xml><?xml version="1.0" encoding="utf-8"?>
<p:tagLst xmlns:p="http://schemas.openxmlformats.org/presentationml/2006/main">
  <p:tag name="KSO_WM_BEAUTIFY_FLAG" val=""/>
</p:tagLst>
</file>

<file path=ppt/tags/tag187.xml><?xml version="1.0" encoding="utf-8"?>
<p:tagLst xmlns:p="http://schemas.openxmlformats.org/presentationml/2006/main">
  <p:tag name="KSO_WM_BEAUTIFY_FLAG" val=""/>
</p:tagLst>
</file>

<file path=ppt/tags/tag188.xml><?xml version="1.0" encoding="utf-8"?>
<p:tagLst xmlns:p="http://schemas.openxmlformats.org/presentationml/2006/main">
  <p:tag name="AS_UNIQUEID" val="65"/>
  <p:tag name="KSO_WM_BEAUTIFY_FLAG" val=""/>
</p:tagLst>
</file>

<file path=ppt/tags/tag189.xml><?xml version="1.0" encoding="utf-8"?>
<p:tagLst xmlns:p="http://schemas.openxmlformats.org/presentationml/2006/main">
  <p:tag name="AS_UNIQUEID" val="66"/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1185"/>
  <p:tag name="KSO_WM_BEAUTIFY_FLAG" val="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AS_UNIQUEID" val="3708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AS_UNIQUEID" val="3704"/>
</p:tagLst>
</file>

<file path=ppt/tags/tag43.xml><?xml version="1.0" encoding="utf-8"?>
<p:tagLst xmlns:p="http://schemas.openxmlformats.org/presentationml/2006/main">
  <p:tag name="AS_UNIQUEID" val="3705"/>
</p:tagLst>
</file>

<file path=ppt/tags/tag44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45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AS_UNIQUEID" val="1371"/>
  <p:tag name="KSO_WM_FULL_TEXT_BEAUTIFY_COPY_ID" val="2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SPECIAL_SOURCE" val="bdnull"/>
</p:tagLst>
</file>

<file path=ppt/tags/tag63.xml><?xml version="1.0" encoding="utf-8"?>
<p:tagLst xmlns:p="http://schemas.openxmlformats.org/presentationml/2006/main">
  <p:tag name="AS_UNIQUEID" val="1296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SPECIAL_SOURCE" val="bdnull"/>
</p:tagLst>
</file>

<file path=ppt/tags/tag89.xml><?xml version="1.0" encoding="utf-8"?>
<p:tagLst xmlns:p="http://schemas.openxmlformats.org/presentationml/2006/main">
  <p:tag name="AS_UNIQUEID" val="1290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1291"/>
</p:tagLst>
</file>

<file path=ppt/tags/tag91.xml><?xml version="1.0" encoding="utf-8"?>
<p:tagLst xmlns:p="http://schemas.openxmlformats.org/presentationml/2006/main">
  <p:tag name="AS_UNIQUEID" val="1292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3462</Words>
  <Application>WPS 演示</Application>
  <PresentationFormat>全屏显示(16:9)</PresentationFormat>
  <Paragraphs>304</Paragraphs>
  <Slides>29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6" baseType="lpstr">
      <vt:lpstr>Arial</vt:lpstr>
      <vt:lpstr>宋体</vt:lpstr>
      <vt:lpstr>Wingdings</vt:lpstr>
      <vt:lpstr>Wingdings</vt:lpstr>
      <vt:lpstr>黑体</vt:lpstr>
      <vt:lpstr>楷体</vt:lpstr>
      <vt:lpstr>微软雅黑</vt:lpstr>
      <vt:lpstr>Arial Unicode MS</vt:lpstr>
      <vt:lpstr>Calibri</vt:lpstr>
      <vt:lpstr>Franklin Gothic Book</vt:lpstr>
      <vt:lpstr>Tahoma</vt:lpstr>
      <vt:lpstr>华文新魏</vt:lpstr>
      <vt:lpstr>Times New Roman</vt:lpstr>
      <vt:lpstr>굴림</vt:lpstr>
      <vt:lpstr>Segoe Print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．美国通过马歇尔计划，迫使欧洲国家都要以对待本国居民的同等条件，向美国投资者开放。这样，美国把“遏制”共产主义的计谋与制造商、出口商的热情融为一体，成了真正的受益者。材料表明马歇尔计划使(   ) A．美国获得更多经济利益 B．欧洲国家失去了主权 C．美苏走向全面冷战对峙     D．美国构建起单极世界</vt:lpstr>
      <vt:lpstr>PowerPoint 演示文稿</vt:lpstr>
      <vt:lpstr>4．柏林墙的出现，使德国柏林成为“一堆、两城、两国”，柏林人民进入了“大墙时代”，导致这一局面出现的主要原因是(   ) A．德国的分裂         B．马歇尔计划的推行 C．冷战的发生         D．北约与华约的对峙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63</cp:revision>
  <dcterms:created xsi:type="dcterms:W3CDTF">2023-08-24T08:36:00Z</dcterms:created>
  <dcterms:modified xsi:type="dcterms:W3CDTF">2024-07-03T08:43:04Z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